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8" r:id="rId2"/>
    <p:sldId id="259" r:id="rId3"/>
    <p:sldId id="296" r:id="rId4"/>
    <p:sldId id="260" r:id="rId5"/>
    <p:sldId id="283" r:id="rId6"/>
    <p:sldId id="257" r:id="rId7"/>
    <p:sldId id="416" r:id="rId8"/>
    <p:sldId id="294" r:id="rId9"/>
    <p:sldId id="362" r:id="rId10"/>
    <p:sldId id="382" r:id="rId11"/>
    <p:sldId id="381" r:id="rId12"/>
    <p:sldId id="363" r:id="rId13"/>
    <p:sldId id="364" r:id="rId14"/>
    <p:sldId id="417" r:id="rId15"/>
    <p:sldId id="261" r:id="rId16"/>
    <p:sldId id="263" r:id="rId17"/>
    <p:sldId id="366" r:id="rId18"/>
    <p:sldId id="262" r:id="rId19"/>
    <p:sldId id="400" r:id="rId20"/>
    <p:sldId id="365" r:id="rId21"/>
    <p:sldId id="295" r:id="rId22"/>
    <p:sldId id="383" r:id="rId23"/>
    <p:sldId id="418" r:id="rId24"/>
    <p:sldId id="419" r:id="rId25"/>
    <p:sldId id="403" r:id="rId26"/>
    <p:sldId id="404" r:id="rId27"/>
    <p:sldId id="408" r:id="rId28"/>
    <p:sldId id="409" r:id="rId29"/>
    <p:sldId id="373" r:id="rId30"/>
    <p:sldId id="415" r:id="rId31"/>
    <p:sldId id="422" r:id="rId32"/>
    <p:sldId id="287" r:id="rId33"/>
    <p:sldId id="423" r:id="rId34"/>
    <p:sldId id="424" r:id="rId35"/>
    <p:sldId id="425" r:id="rId36"/>
    <p:sldId id="426" r:id="rId37"/>
    <p:sldId id="288" r:id="rId38"/>
    <p:sldId id="293" r:id="rId39"/>
    <p:sldId id="427" r:id="rId40"/>
    <p:sldId id="291" r:id="rId41"/>
    <p:sldId id="281" r:id="rId42"/>
    <p:sldId id="292" r:id="rId43"/>
    <p:sldId id="285" r:id="rId44"/>
    <p:sldId id="282" r:id="rId45"/>
    <p:sldId id="428" r:id="rId46"/>
    <p:sldId id="278" r:id="rId47"/>
    <p:sldId id="429" r:id="rId48"/>
    <p:sldId id="284" r:id="rId49"/>
    <p:sldId id="289" r:id="rId50"/>
    <p:sldId id="290" r:id="rId51"/>
    <p:sldId id="286" r:id="rId52"/>
    <p:sldId id="430" r:id="rId53"/>
    <p:sldId id="431" r:id="rId54"/>
    <p:sldId id="420" r:id="rId55"/>
    <p:sldId id="272" r:id="rId56"/>
    <p:sldId id="273" r:id="rId57"/>
    <p:sldId id="274" r:id="rId58"/>
    <p:sldId id="276" r:id="rId59"/>
    <p:sldId id="279" r:id="rId60"/>
    <p:sldId id="277" r:id="rId61"/>
    <p:sldId id="280" r:id="rId62"/>
    <p:sldId id="275" r:id="rId63"/>
    <p:sldId id="421" r:id="rId6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CC498-4DCC-41DF-8671-3233FAAF87D7}" v="74" dt="2026-04-23T13:49:25.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3F537-2E9D-4E2B-BB8D-6A9106F406F7}" type="datetimeFigureOut">
              <a:rPr lang="nl-NL" smtClean="0"/>
              <a:t>24-4-2026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D8593-52AF-473A-AB5F-B7AE3B85B357}" type="slidenum">
              <a:rPr lang="nl-NL" smtClean="0"/>
              <a:t>‹#›</a:t>
            </a:fld>
            <a:endParaRPr lang="nl-NL"/>
          </a:p>
        </p:txBody>
      </p:sp>
    </p:spTree>
    <p:extLst>
      <p:ext uri="{BB962C8B-B14F-4D97-AF65-F5344CB8AC3E}">
        <p14:creationId xmlns:p14="http://schemas.microsoft.com/office/powerpoint/2010/main" val="388678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os.nl/artikel/2600933-suikertaks-gaat-gemiddeld-50-euro-kosten-maar-meer-als-je-veel-snoept"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fd.nl/politiek/1471913/centraal-planbureau-wees-voorzichtig-met-belastingen-om-gedrag-te-sturen" TargetMode="External"/><Relationship Id="rId5" Type="http://schemas.openxmlformats.org/officeDocument/2006/relationships/hyperlink" Target="https://nos.nl/artikel/2610880-subsidie-voor-automobilist-met-laag-en-middeninkomen-voor-aanschaf-elektrische-auto" TargetMode="External"/><Relationship Id="rId4" Type="http://schemas.openxmlformats.org/officeDocument/2006/relationships/hyperlink" Target="https://nos.nl/artikel/2611180-sigaretten-leveren-de-overheid-minder-op-2-6-miljard-aan-accijnsinkomste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A02F0-045E-4E38-AF05-36CD0E8B2D39}" type="slidenum">
              <a:rPr lang="en-US" smtClean="0"/>
              <a:t>1</a:t>
            </a:fld>
            <a:endParaRPr lang="en-US"/>
          </a:p>
        </p:txBody>
      </p:sp>
    </p:spTree>
    <p:extLst>
      <p:ext uri="{BB962C8B-B14F-4D97-AF65-F5344CB8AC3E}">
        <p14:creationId xmlns:p14="http://schemas.microsoft.com/office/powerpoint/2010/main" val="31273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4FCDA-D3F7-6F98-C812-70CD272A1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60DDF-4BA3-85E5-A4CF-A2405838D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73AFA-0ED7-5486-0AC0-75811D11F4AE}"/>
              </a:ext>
            </a:extLst>
          </p:cNvPr>
          <p:cNvSpPr>
            <a:spLocks noGrp="1"/>
          </p:cNvSpPr>
          <p:nvPr>
            <p:ph type="body" idx="1"/>
          </p:nvPr>
        </p:nvSpPr>
        <p:spPr/>
        <p:txBody>
          <a:bodyPr/>
          <a:lstStyle/>
          <a:p>
            <a:r>
              <a:rPr lang="en-US" dirty="0" err="1"/>
              <a:t>bysort</a:t>
            </a:r>
            <a:r>
              <a:rPr lang="en-US" dirty="0"/>
              <a:t> </a:t>
            </a:r>
            <a:r>
              <a:rPr lang="en-US" dirty="0" err="1"/>
              <a:t>income_cat</a:t>
            </a:r>
            <a:r>
              <a:rPr lang="en-US" dirty="0"/>
              <a:t>: tab info_news23 if </a:t>
            </a:r>
            <a:r>
              <a:rPr lang="en-US" dirty="0" err="1"/>
              <a:t>samplefinal</a:t>
            </a:r>
            <a:r>
              <a:rPr lang="en-US" dirty="0"/>
              <a:t>==1</a:t>
            </a:r>
            <a:endParaRPr lang="en-NL" dirty="0"/>
          </a:p>
        </p:txBody>
      </p:sp>
      <p:sp>
        <p:nvSpPr>
          <p:cNvPr id="4" name="Slide Number Placeholder 3">
            <a:extLst>
              <a:ext uri="{FF2B5EF4-FFF2-40B4-BE49-F238E27FC236}">
                <a16:creationId xmlns:a16="http://schemas.microsoft.com/office/drawing/2014/main" id="{9168CB7E-C58A-B6F7-68DA-8461F91A3A52}"/>
              </a:ext>
            </a:extLst>
          </p:cNvPr>
          <p:cNvSpPr>
            <a:spLocks noGrp="1"/>
          </p:cNvSpPr>
          <p:nvPr>
            <p:ph type="sldNum" sz="quarter" idx="5"/>
          </p:nvPr>
        </p:nvSpPr>
        <p:spPr/>
        <p:txBody>
          <a:bodyPr/>
          <a:lstStyle/>
          <a:p>
            <a:fld id="{C663C709-BC1E-4428-822B-BC9D0C74BF34}" type="slidenum">
              <a:rPr lang="nl-NL" smtClean="0"/>
              <a:t>23</a:t>
            </a:fld>
            <a:endParaRPr lang="nl-NL"/>
          </a:p>
        </p:txBody>
      </p:sp>
    </p:spTree>
    <p:extLst>
      <p:ext uri="{BB962C8B-B14F-4D97-AF65-F5344CB8AC3E}">
        <p14:creationId xmlns:p14="http://schemas.microsoft.com/office/powerpoint/2010/main" val="168354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BC23-8F30-1E7D-4B92-38B65EB1A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DE815-ED4B-AD9D-66C2-321B96822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33D4E-23FE-1B28-D3D3-CBCCE42B2B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System"/>
              </a:rPr>
              <a:t>coefplot</a:t>
            </a:r>
            <a:r>
              <a:rPr lang="en-US" sz="1800" dirty="0">
                <a:latin typeface="System"/>
              </a:rPr>
              <a:t> </a:t>
            </a:r>
            <a:r>
              <a:rPr lang="en-US" sz="1800" dirty="0" err="1">
                <a:latin typeface="System"/>
              </a:rPr>
              <a:t>underestimators</a:t>
            </a:r>
            <a:r>
              <a:rPr lang="en-US" sz="1800" dirty="0">
                <a:latin typeface="System"/>
              </a:rPr>
              <a:t> || </a:t>
            </a:r>
            <a:r>
              <a:rPr lang="en-US" sz="1800" dirty="0" err="1">
                <a:latin typeface="System"/>
              </a:rPr>
              <a:t>aboutright</a:t>
            </a:r>
            <a:r>
              <a:rPr lang="en-US" sz="1800" dirty="0">
                <a:latin typeface="System"/>
              </a:rPr>
              <a:t> || </a:t>
            </a:r>
            <a:r>
              <a:rPr lang="en-US" sz="1800" dirty="0" err="1">
                <a:latin typeface="System"/>
              </a:rPr>
              <a:t>overestimators</a:t>
            </a:r>
            <a:r>
              <a:rPr lang="en-US" sz="1800" dirty="0">
                <a:latin typeface="System"/>
              </a:rPr>
              <a:t>, drop(_cons) vertical recast(bar) </a:t>
            </a:r>
            <a:r>
              <a:rPr lang="en-US" sz="1800" dirty="0" err="1">
                <a:latin typeface="System"/>
              </a:rPr>
              <a:t>barwidth</a:t>
            </a:r>
            <a:r>
              <a:rPr lang="en-US" sz="1800" dirty="0">
                <a:latin typeface="System"/>
              </a:rPr>
              <a:t>(0.50) </a:t>
            </a:r>
            <a:r>
              <a:rPr lang="en-US" sz="1800" dirty="0" err="1">
                <a:latin typeface="System"/>
              </a:rPr>
              <a:t>ciopts</a:t>
            </a:r>
            <a:r>
              <a:rPr lang="en-US" sz="1800" dirty="0">
                <a:latin typeface="System"/>
              </a:rPr>
              <a:t>(recast(</a:t>
            </a:r>
            <a:r>
              <a:rPr lang="en-US" sz="1800" dirty="0" err="1">
                <a:latin typeface="System"/>
              </a:rPr>
              <a:t>rcap</a:t>
            </a:r>
            <a:r>
              <a:rPr lang="en-US" sz="1800" dirty="0">
                <a:latin typeface="System"/>
              </a:rPr>
              <a:t>)) </a:t>
            </a:r>
            <a:r>
              <a:rPr lang="en-US" sz="1800" dirty="0" err="1">
                <a:latin typeface="System"/>
              </a:rPr>
              <a:t>citop</a:t>
            </a:r>
            <a:r>
              <a:rPr lang="en-US" sz="1800" dirty="0">
                <a:latin typeface="System"/>
              </a:rPr>
              <a:t> </a:t>
            </a:r>
            <a:r>
              <a:rPr lang="en-US" sz="1800" dirty="0" err="1">
                <a:latin typeface="System"/>
              </a:rPr>
              <a:t>byopts</a:t>
            </a:r>
            <a:r>
              <a:rPr lang="en-US" sz="1800" dirty="0">
                <a:latin typeface="System"/>
              </a:rPr>
              <a:t>(row(1)) </a:t>
            </a:r>
            <a:r>
              <a:rPr lang="en-US" sz="1800" dirty="0" err="1">
                <a:latin typeface="System"/>
              </a:rPr>
              <a:t>yline</a:t>
            </a:r>
            <a:r>
              <a:rPr lang="en-US" sz="1800" dirty="0">
                <a:latin typeface="System"/>
              </a:rPr>
              <a:t>(0) </a:t>
            </a:r>
            <a:r>
              <a:rPr lang="en-US" sz="1800" dirty="0" err="1">
                <a:latin typeface="System"/>
              </a:rPr>
              <a:t>ytitle</a:t>
            </a:r>
            <a:r>
              <a:rPr lang="en-US" sz="1800" dirty="0">
                <a:latin typeface="System"/>
              </a:rPr>
              <a:t>(change in absolute misperception in % points) </a:t>
            </a:r>
            <a:r>
              <a:rPr lang="en-US" sz="1800" dirty="0" err="1">
                <a:latin typeface="System"/>
              </a:rPr>
              <a:t>mlabel</a:t>
            </a:r>
            <a:r>
              <a:rPr lang="en-US" sz="1800" dirty="0">
                <a:latin typeface="System"/>
              </a:rPr>
              <a:t>(@b) </a:t>
            </a:r>
            <a:r>
              <a:rPr lang="en-US" sz="1800" dirty="0" err="1">
                <a:latin typeface="System"/>
              </a:rPr>
              <a:t>mlabformat</a:t>
            </a:r>
            <a:r>
              <a:rPr lang="en-US" sz="1800" dirty="0">
                <a:latin typeface="System"/>
              </a:rPr>
              <a:t>(%9.2f) </a:t>
            </a:r>
            <a:r>
              <a:rPr lang="en-US" sz="1800" dirty="0" err="1">
                <a:latin typeface="System"/>
              </a:rPr>
              <a:t>mlabcolor</a:t>
            </a:r>
            <a:r>
              <a:rPr lang="en-US" sz="1800" dirty="0">
                <a:latin typeface="System"/>
              </a:rPr>
              <a:t>(black) </a:t>
            </a:r>
          </a:p>
        </p:txBody>
      </p:sp>
      <p:sp>
        <p:nvSpPr>
          <p:cNvPr id="4" name="Slide Number Placeholder 3">
            <a:extLst>
              <a:ext uri="{FF2B5EF4-FFF2-40B4-BE49-F238E27FC236}">
                <a16:creationId xmlns:a16="http://schemas.microsoft.com/office/drawing/2014/main" id="{5764AA95-F5D7-4868-CDC2-BEF9FCBD0CDF}"/>
              </a:ext>
            </a:extLst>
          </p:cNvPr>
          <p:cNvSpPr>
            <a:spLocks noGrp="1"/>
          </p:cNvSpPr>
          <p:nvPr>
            <p:ph type="sldNum" sz="quarter" idx="5"/>
          </p:nvPr>
        </p:nvSpPr>
        <p:spPr/>
        <p:txBody>
          <a:bodyPr/>
          <a:lstStyle/>
          <a:p>
            <a:fld id="{C663C709-BC1E-4428-822B-BC9D0C74BF34}" type="slidenum">
              <a:rPr lang="nl-NL" smtClean="0"/>
              <a:t>25</a:t>
            </a:fld>
            <a:endParaRPr lang="nl-NL"/>
          </a:p>
        </p:txBody>
      </p:sp>
    </p:spTree>
    <p:extLst>
      <p:ext uri="{BB962C8B-B14F-4D97-AF65-F5344CB8AC3E}">
        <p14:creationId xmlns:p14="http://schemas.microsoft.com/office/powerpoint/2010/main" val="305640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1F351-3CD3-4376-0BAE-BB2E19751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6F45A-1401-F894-8549-01A73F089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B129B-CDA9-86B4-92F6-D1F77CED8CF8}"/>
              </a:ext>
            </a:extLst>
          </p:cNvPr>
          <p:cNvSpPr>
            <a:spLocks noGrp="1"/>
          </p:cNvSpPr>
          <p:nvPr>
            <p:ph type="body" idx="1"/>
          </p:nvPr>
        </p:nvSpPr>
        <p:spPr/>
        <p:txBody>
          <a:bodyPr/>
          <a:lstStyle/>
          <a:p>
            <a:r>
              <a:rPr lang="en-US" dirty="0"/>
              <a:t>regress </a:t>
            </a:r>
            <a:r>
              <a:rPr lang="en-US" dirty="0" err="1"/>
              <a:t>dif_urenwerk</a:t>
            </a:r>
            <a:r>
              <a:rPr lang="en-US" dirty="0"/>
              <a:t> </a:t>
            </a:r>
            <a:r>
              <a:rPr lang="en-US" dirty="0" err="1"/>
              <a:t>i.random</a:t>
            </a:r>
            <a:r>
              <a:rPr lang="en-US" dirty="0"/>
              <a:t> if info_news23==0</a:t>
            </a:r>
          </a:p>
          <a:p>
            <a:r>
              <a:rPr lang="en-US" dirty="0"/>
              <a:t>estimates store </a:t>
            </a:r>
            <a:r>
              <a:rPr lang="en-US" dirty="0" err="1"/>
              <a:t>Underestimators</a:t>
            </a:r>
            <a:endParaRPr lang="en-US" dirty="0"/>
          </a:p>
          <a:p>
            <a:r>
              <a:rPr lang="en-US" dirty="0"/>
              <a:t>regress </a:t>
            </a:r>
            <a:r>
              <a:rPr lang="en-US" dirty="0" err="1"/>
              <a:t>dif_urenwerk</a:t>
            </a:r>
            <a:r>
              <a:rPr lang="en-US" dirty="0"/>
              <a:t> </a:t>
            </a:r>
            <a:r>
              <a:rPr lang="en-US" dirty="0" err="1"/>
              <a:t>i.random</a:t>
            </a:r>
            <a:r>
              <a:rPr lang="en-US" dirty="0"/>
              <a:t> if info_news23==1</a:t>
            </a:r>
          </a:p>
          <a:p>
            <a:r>
              <a:rPr lang="en-US" dirty="0"/>
              <a:t>estimates store </a:t>
            </a:r>
            <a:r>
              <a:rPr lang="en-US" dirty="0" err="1"/>
              <a:t>aboutright</a:t>
            </a:r>
            <a:endParaRPr lang="en-US" dirty="0"/>
          </a:p>
          <a:p>
            <a:r>
              <a:rPr lang="en-US" dirty="0"/>
              <a:t>regress </a:t>
            </a:r>
            <a:r>
              <a:rPr lang="en-US" dirty="0" err="1"/>
              <a:t>dif_urenwerk</a:t>
            </a:r>
            <a:r>
              <a:rPr lang="en-US" dirty="0"/>
              <a:t> </a:t>
            </a:r>
            <a:r>
              <a:rPr lang="en-US" dirty="0" err="1"/>
              <a:t>i.random</a:t>
            </a:r>
            <a:r>
              <a:rPr lang="en-US" dirty="0"/>
              <a:t> if info_news23==2</a:t>
            </a:r>
          </a:p>
          <a:p>
            <a:r>
              <a:rPr lang="en-US" dirty="0"/>
              <a:t>estimates store </a:t>
            </a:r>
            <a:r>
              <a:rPr lang="en-US" dirty="0" err="1"/>
              <a:t>Overestimators</a:t>
            </a:r>
            <a:endParaRPr lang="en-US" dirty="0"/>
          </a:p>
          <a:p>
            <a:r>
              <a:rPr lang="en-US" dirty="0" err="1"/>
              <a:t>coefplot</a:t>
            </a:r>
            <a:r>
              <a:rPr lang="en-US" dirty="0"/>
              <a:t> </a:t>
            </a:r>
            <a:r>
              <a:rPr lang="en-US" dirty="0" err="1"/>
              <a:t>Underestimators</a:t>
            </a:r>
            <a:r>
              <a:rPr lang="en-US" dirty="0"/>
              <a:t> || </a:t>
            </a:r>
            <a:r>
              <a:rPr lang="en-US" dirty="0" err="1"/>
              <a:t>aboutright</a:t>
            </a:r>
            <a:r>
              <a:rPr lang="en-US" dirty="0"/>
              <a:t> || </a:t>
            </a:r>
            <a:r>
              <a:rPr lang="en-US" dirty="0" err="1"/>
              <a:t>Overestimators</a:t>
            </a:r>
            <a:r>
              <a:rPr lang="en-US" dirty="0"/>
              <a:t>, drop(_cons) vertical recast(bar) </a:t>
            </a:r>
            <a:r>
              <a:rPr lang="en-US" dirty="0" err="1"/>
              <a:t>barwidth</a:t>
            </a:r>
            <a:r>
              <a:rPr lang="en-US" dirty="0"/>
              <a:t>(0.50) </a:t>
            </a:r>
            <a:r>
              <a:rPr lang="en-US" dirty="0" err="1"/>
              <a:t>fcolor</a:t>
            </a:r>
            <a:r>
              <a:rPr lang="en-US" dirty="0"/>
              <a:t>(*.5) </a:t>
            </a:r>
            <a:r>
              <a:rPr lang="en-US" dirty="0" err="1"/>
              <a:t>ciopts</a:t>
            </a:r>
            <a:r>
              <a:rPr lang="en-US" dirty="0"/>
              <a:t>(recast(</a:t>
            </a:r>
            <a:r>
              <a:rPr lang="en-US" dirty="0" err="1"/>
              <a:t>rcap</a:t>
            </a:r>
            <a:r>
              <a:rPr lang="en-US" dirty="0"/>
              <a:t>)) </a:t>
            </a:r>
            <a:r>
              <a:rPr lang="en-US" dirty="0" err="1"/>
              <a:t>citop</a:t>
            </a:r>
            <a:r>
              <a:rPr lang="en-US" dirty="0"/>
              <a:t> </a:t>
            </a:r>
            <a:r>
              <a:rPr lang="en-US" dirty="0" err="1"/>
              <a:t>byopts</a:t>
            </a:r>
            <a:r>
              <a:rPr lang="en-US" dirty="0"/>
              <a:t>(row(1)) </a:t>
            </a:r>
            <a:r>
              <a:rPr lang="en-US" dirty="0" err="1"/>
              <a:t>yline</a:t>
            </a:r>
            <a:r>
              <a:rPr lang="en-US" dirty="0"/>
              <a:t>(0) </a:t>
            </a:r>
            <a:r>
              <a:rPr lang="en-US" dirty="0" err="1"/>
              <a:t>ytitle</a:t>
            </a:r>
            <a:r>
              <a:rPr lang="en-US" dirty="0"/>
              <a:t>(change in hours worked since wave 1) </a:t>
            </a:r>
            <a:r>
              <a:rPr lang="en-US" dirty="0" err="1"/>
              <a:t>mlabel</a:t>
            </a:r>
            <a:r>
              <a:rPr lang="en-US" dirty="0"/>
              <a:t>(@b) </a:t>
            </a:r>
            <a:r>
              <a:rPr lang="en-US" dirty="0" err="1"/>
              <a:t>mlabformat</a:t>
            </a:r>
            <a:r>
              <a:rPr lang="en-US" dirty="0"/>
              <a:t>(%9.2f) </a:t>
            </a:r>
            <a:r>
              <a:rPr lang="en-US" dirty="0" err="1"/>
              <a:t>mlabcolor</a:t>
            </a:r>
            <a:r>
              <a:rPr lang="en-US" dirty="0"/>
              <a:t>(black) </a:t>
            </a:r>
            <a:r>
              <a:rPr lang="en-US" dirty="0" err="1"/>
              <a:t>mlabpos</a:t>
            </a:r>
            <a:r>
              <a:rPr lang="en-US" dirty="0"/>
              <a:t>(2) </a:t>
            </a:r>
            <a:r>
              <a:rPr lang="en-US" dirty="0" err="1"/>
              <a:t>yscale</a:t>
            </a:r>
            <a:r>
              <a:rPr lang="en-US" dirty="0"/>
              <a:t>(range(-3(1)3))</a:t>
            </a:r>
          </a:p>
          <a:p>
            <a:endParaRPr lang="en-US" dirty="0"/>
          </a:p>
          <a:p>
            <a:r>
              <a:rPr lang="en-US" dirty="0"/>
              <a:t>NB: adjust manually!</a:t>
            </a:r>
            <a:endParaRPr lang="en-NL" dirty="0"/>
          </a:p>
        </p:txBody>
      </p:sp>
      <p:sp>
        <p:nvSpPr>
          <p:cNvPr id="4" name="Slide Number Placeholder 3">
            <a:extLst>
              <a:ext uri="{FF2B5EF4-FFF2-40B4-BE49-F238E27FC236}">
                <a16:creationId xmlns:a16="http://schemas.microsoft.com/office/drawing/2014/main" id="{35D5180D-5217-F979-EE9A-396E11B177EA}"/>
              </a:ext>
            </a:extLst>
          </p:cNvPr>
          <p:cNvSpPr>
            <a:spLocks noGrp="1"/>
          </p:cNvSpPr>
          <p:nvPr>
            <p:ph type="sldNum" sz="quarter" idx="5"/>
          </p:nvPr>
        </p:nvSpPr>
        <p:spPr/>
        <p:txBody>
          <a:bodyPr/>
          <a:lstStyle/>
          <a:p>
            <a:fld id="{C663C709-BC1E-4428-822B-BC9D0C74BF34}" type="slidenum">
              <a:rPr lang="nl-NL" smtClean="0"/>
              <a:t>26</a:t>
            </a:fld>
            <a:endParaRPr lang="nl-NL"/>
          </a:p>
        </p:txBody>
      </p:sp>
    </p:spTree>
    <p:extLst>
      <p:ext uri="{BB962C8B-B14F-4D97-AF65-F5344CB8AC3E}">
        <p14:creationId xmlns:p14="http://schemas.microsoft.com/office/powerpoint/2010/main" val="301632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A4559-054F-392E-0E07-A22CADBF8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84D26-9119-6C9D-389D-E573BA191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F5BFE-568A-7669-27D4-84C3FF02A1CC}"/>
              </a:ext>
            </a:extLst>
          </p:cNvPr>
          <p:cNvSpPr>
            <a:spLocks noGrp="1"/>
          </p:cNvSpPr>
          <p:nvPr>
            <p:ph type="body" idx="1"/>
          </p:nvPr>
        </p:nvSpPr>
        <p:spPr/>
        <p:txBody>
          <a:bodyPr/>
          <a:lstStyle/>
          <a:p>
            <a:r>
              <a:rPr lang="en-US" dirty="0"/>
              <a:t>NOT constrained by health, caretaking, or study</a:t>
            </a:r>
          </a:p>
          <a:p>
            <a:r>
              <a:rPr lang="en-US" dirty="0"/>
              <a:t>NOT constrained means that the subject disagree with at least one of the statements:</a:t>
            </a:r>
          </a:p>
          <a:p>
            <a:r>
              <a:rPr lang="nl-NL" dirty="0"/>
              <a:t>Mijn gezondheid is goed genoeg om </a:t>
            </a:r>
          </a:p>
          <a:p>
            <a:r>
              <a:rPr lang="nl-NL" dirty="0"/>
              <a:t>De mantelzorg voor mijn naaste(n) is goed te regelen wanneer ik meer uren zou willen werkenmeer uren te werken / </a:t>
            </a:r>
            <a:r>
              <a:rPr lang="nl-NL" dirty="0" err="1"/>
              <a:t>if</a:t>
            </a:r>
            <a:r>
              <a:rPr lang="nl-NL" dirty="0"/>
              <a:t> werk=0: Mijn gezondheid is goed genoeg om te werken</a:t>
            </a:r>
          </a:p>
          <a:p>
            <a:r>
              <a:rPr lang="nl-NL" dirty="0"/>
              <a:t>Mijn studie is niet goed te combineren met meer uren werken / </a:t>
            </a:r>
            <a:r>
              <a:rPr lang="nl-NL" dirty="0" err="1"/>
              <a:t>if</a:t>
            </a:r>
            <a:r>
              <a:rPr lang="nl-NL" dirty="0"/>
              <a:t> werk=0: Mijn studie is niet goed te combineren met werk</a:t>
            </a:r>
          </a:p>
          <a:p>
            <a:r>
              <a:rPr lang="nl-NL" dirty="0"/>
              <a:t>De zorg voor mijn (klein)kinderen is goed te regelen wanneer ik meer uren zou willen werken / </a:t>
            </a:r>
            <a:r>
              <a:rPr lang="nl-NL" dirty="0" err="1"/>
              <a:t>if</a:t>
            </a:r>
            <a:r>
              <a:rPr lang="nl-NL" dirty="0"/>
              <a:t> werk=0: De zorg voor mijn (klein)kinderen is goed te regelen wanneer ik zou willen werken]</a:t>
            </a:r>
            <a:endParaRPr lang="en-US" dirty="0"/>
          </a:p>
        </p:txBody>
      </p:sp>
      <p:sp>
        <p:nvSpPr>
          <p:cNvPr id="4" name="Slide Number Placeholder 3">
            <a:extLst>
              <a:ext uri="{FF2B5EF4-FFF2-40B4-BE49-F238E27FC236}">
                <a16:creationId xmlns:a16="http://schemas.microsoft.com/office/drawing/2014/main" id="{D09FB825-25B0-1118-0F04-2AA8547A1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63C709-BC1E-4428-822B-BC9D0C74BF34}"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915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A430D-42B1-DB1E-C848-566F2E718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AC01F-9AC7-F349-E390-96B815DA6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AC4AC-277A-28BC-56E8-F35D03ADD4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BE4A18-50DA-AE01-0DCC-DD20748232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63C709-BC1E-4428-822B-BC9D0C74BF34}"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493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Initiele</a:t>
            </a:r>
            <a:r>
              <a:rPr lang="en-US" dirty="0"/>
              <a:t> </a:t>
            </a:r>
            <a:r>
              <a:rPr lang="en-US" dirty="0" err="1"/>
              <a:t>overschatters</a:t>
            </a:r>
            <a:r>
              <a:rPr lang="en-US" dirty="0"/>
              <a:t> </a:t>
            </a:r>
            <a:r>
              <a:rPr lang="en-US" dirty="0" err="1"/>
              <a:t>werken</a:t>
            </a:r>
            <a:r>
              <a:rPr lang="en-US" dirty="0"/>
              <a:t> 19 </a:t>
            </a:r>
            <a:r>
              <a:rPr lang="en-US" dirty="0" err="1"/>
              <a:t>uur</a:t>
            </a:r>
            <a:r>
              <a:rPr lang="en-US" dirty="0"/>
              <a:t> initieel</a:t>
            </a:r>
            <a:r>
              <a:rPr lang="en-US" dirty="0">
                <a:sym typeface="Wingdings" panose="05000000000000000000" pitchFamily="2" charset="2"/>
              </a:rPr>
              <a:t>29 </a:t>
            </a:r>
            <a:r>
              <a:rPr lang="en-US" dirty="0" err="1">
                <a:sym typeface="Wingdings" panose="05000000000000000000" pitchFamily="2" charset="2"/>
              </a:rPr>
              <a:t>uur</a:t>
            </a:r>
            <a:r>
              <a:rPr lang="en-US" dirty="0">
                <a:sym typeface="Wingdings" panose="05000000000000000000" pitchFamily="2" charset="2"/>
              </a:rPr>
              <a:t>.</a:t>
            </a:r>
            <a:endParaRPr lang="en-NL" dirty="0"/>
          </a:p>
        </p:txBody>
      </p:sp>
      <p:sp>
        <p:nvSpPr>
          <p:cNvPr id="4" name="Slide Number Placeholder 3"/>
          <p:cNvSpPr>
            <a:spLocks noGrp="1"/>
          </p:cNvSpPr>
          <p:nvPr>
            <p:ph type="sldNum" sz="quarter" idx="5"/>
          </p:nvPr>
        </p:nvSpPr>
        <p:spPr/>
        <p:txBody>
          <a:bodyPr/>
          <a:lstStyle/>
          <a:p>
            <a:fld id="{C663C709-BC1E-4428-822B-BC9D0C74BF34}" type="slidenum">
              <a:rPr lang="nl-NL" smtClean="0"/>
              <a:t>30</a:t>
            </a:fld>
            <a:endParaRPr lang="nl-NL"/>
          </a:p>
        </p:txBody>
      </p:sp>
    </p:spTree>
    <p:extLst>
      <p:ext uri="{BB962C8B-B14F-4D97-AF65-F5344CB8AC3E}">
        <p14:creationId xmlns:p14="http://schemas.microsoft.com/office/powerpoint/2010/main" val="118087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110C6-D59A-2D2C-E80D-C7D232FBD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9D5FC-98B8-562A-9C2F-AA2E85440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EF436-F481-8B6A-643E-BD3842C598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7F9FD6-AAF1-C7A8-D6D0-908BA2253498}"/>
              </a:ext>
            </a:extLst>
          </p:cNvPr>
          <p:cNvSpPr>
            <a:spLocks noGrp="1"/>
          </p:cNvSpPr>
          <p:nvPr>
            <p:ph type="sldNum" sz="quarter" idx="10"/>
          </p:nvPr>
        </p:nvSpPr>
        <p:spPr/>
        <p:txBody>
          <a:bodyPr/>
          <a:lstStyle/>
          <a:p>
            <a:fld id="{DD7A02F0-045E-4E38-AF05-36CD0E8B2D39}" type="slidenum">
              <a:rPr lang="en-US" smtClean="0"/>
              <a:t>31</a:t>
            </a:fld>
            <a:endParaRPr lang="en-US"/>
          </a:p>
        </p:txBody>
      </p:sp>
    </p:spTree>
    <p:extLst>
      <p:ext uri="{BB962C8B-B14F-4D97-AF65-F5344CB8AC3E}">
        <p14:creationId xmlns:p14="http://schemas.microsoft.com/office/powerpoint/2010/main" val="17470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a:solidFill>
                  <a:schemeClr val="tx1"/>
                </a:solidFill>
                <a:effectLst/>
                <a:latin typeface="+mn-lt"/>
                <a:ea typeface="+mn-ea"/>
                <a:cs typeface="+mn-cs"/>
              </a:rPr>
              <a:t>In theorie zouden belastingen iets heel simpels kunnen zijn. Iedereen die geld verdient, stort een evenredig deel in de gezamenlijke pot. Daar bouwen we dan wegen, scholen, ziekenhuizen en rotondekunst van.  </a:t>
            </a:r>
            <a:r>
              <a:rPr lang="nl-NL" sz="1200" b="0" i="1" kern="1200" dirty="0">
                <a:solidFill>
                  <a:schemeClr val="tx1"/>
                </a:solidFill>
                <a:effectLst/>
                <a:latin typeface="+mn-lt"/>
                <a:ea typeface="+mn-ea"/>
                <a:cs typeface="+mn-cs"/>
              </a:rPr>
              <a:t>Easy-</a:t>
            </a:r>
            <a:r>
              <a:rPr lang="nl-NL" sz="1200" b="0" i="1" kern="1200" dirty="0" err="1">
                <a:solidFill>
                  <a:schemeClr val="tx1"/>
                </a:solidFill>
                <a:effectLst/>
                <a:latin typeface="+mn-lt"/>
                <a:ea typeface="+mn-ea"/>
                <a:cs typeface="+mn-cs"/>
              </a:rPr>
              <a:t>peasy</a:t>
            </a:r>
            <a:r>
              <a:rPr lang="nl-NL" sz="1200" b="0" i="0" kern="1200" dirty="0">
                <a:solidFill>
                  <a:schemeClr val="tx1"/>
                </a:solidFill>
                <a:effectLst/>
                <a:latin typeface="+mn-lt"/>
                <a:ea typeface="+mn-ea"/>
                <a:cs typeface="+mn-cs"/>
              </a:rPr>
              <a:t>.</a:t>
            </a:r>
          </a:p>
          <a:p>
            <a:pPr fontAlgn="base"/>
            <a:r>
              <a:rPr lang="nl-NL" sz="1200" b="0" i="0" kern="1200" dirty="0">
                <a:solidFill>
                  <a:schemeClr val="tx1"/>
                </a:solidFill>
                <a:effectLst/>
                <a:latin typeface="+mn-lt"/>
                <a:ea typeface="+mn-ea"/>
                <a:cs typeface="+mn-cs"/>
              </a:rPr>
              <a:t>Maar vanaf de jaren zeventig zijn beleidsmakers,  als reactie op de destijds slechte economische positie van Nederland, belastingen steeds meer gaan zien als beleidsinstrument.  Knopjes waar je aan kunt draaien om bepaald gedrag te stimuleren of te ontmoedigen.</a:t>
            </a:r>
          </a:p>
          <a:p>
            <a:pPr fontAlgn="base"/>
            <a:r>
              <a:rPr lang="nl-NL" sz="1200" b="0" i="0" kern="1200" dirty="0">
                <a:solidFill>
                  <a:schemeClr val="tx1"/>
                </a:solidFill>
                <a:effectLst/>
                <a:latin typeface="+mn-lt"/>
                <a:ea typeface="+mn-ea"/>
                <a:cs typeface="+mn-cs"/>
              </a:rPr>
              <a:t>Denk bijvoorbeeld aan btw. Groente en fruit zijn gezond en vallen onder het lage tarief van 9 procent.  Alcohol en sigaretten zijn slecht voor je, dus vallen ze onder het hoge tarief, plus een flinke accijnsheffing om het gebruik nog extra te ontmoedigen.</a:t>
            </a:r>
          </a:p>
          <a:p>
            <a:pPr fontAlgn="base"/>
            <a:r>
              <a:rPr lang="nl-NL" sz="1200" b="0" i="0" kern="1200" dirty="0">
                <a:solidFill>
                  <a:schemeClr val="tx1"/>
                </a:solidFill>
                <a:effectLst/>
                <a:latin typeface="+mn-lt"/>
                <a:ea typeface="+mn-ea"/>
                <a:cs typeface="+mn-cs"/>
              </a:rPr>
              <a:t>Wie de afgelopen jaren een elektrische auto kocht kreeg een fikse korting op de motorrijtuigenbelasting, omdat de overheid blij was met meer mensen die schone auto’s kochten. En wie groene beleggingen deed kreeg daar in box 3 (waar je belasting betaalt over je spaargeld en aandelen) een extra vrijstelling voor.  Datzelfde geldt voor giften aan erkende goede doelen, die fiscaal aftrekbaar zijn. </a:t>
            </a:r>
          </a:p>
          <a:p>
            <a:endParaRPr lang="nl-NL" dirty="0"/>
          </a:p>
          <a:p>
            <a:r>
              <a:rPr lang="nl-NL" dirty="0">
                <a:hlinkClick r:id="rId3"/>
              </a:rPr>
              <a:t>Suikertaks gaat gemiddeld 50 euro kosten, maar meer als je veel snoept</a:t>
            </a:r>
            <a:endParaRPr lang="nl-NL" dirty="0"/>
          </a:p>
          <a:p>
            <a:r>
              <a:rPr lang="nl-NL" dirty="0">
                <a:hlinkClick r:id="rId4"/>
              </a:rPr>
              <a:t>Sigaretten leveren de overheid minder op: 2,6 miljard aan accijnsinkomsten</a:t>
            </a:r>
            <a:endParaRPr lang="nl-NL" dirty="0"/>
          </a:p>
          <a:p>
            <a:r>
              <a:rPr lang="nl-NL" dirty="0">
                <a:hlinkClick r:id="rId5"/>
              </a:rPr>
              <a:t>Subsidie voor automobilist met laag- en middeninkomen voor aanschaf elektrische auto</a:t>
            </a:r>
            <a:endParaRPr lang="nl-NL" dirty="0"/>
          </a:p>
          <a:p>
            <a:endParaRPr lang="nl-NL" dirty="0"/>
          </a:p>
          <a:p>
            <a:r>
              <a:rPr lang="nl-NL" dirty="0"/>
              <a:t>Het Centraal Planbureau (CPB) adviseert de politiek om terughoudend te zijn met belastingen die het gedrag van burgers en bedrijven moeten veranderen. Fiscale prikkels zijn vaak weinig doelmatig, maar kosten soms wel veel geld en maken het belastingstelsel altijd </a:t>
            </a:r>
            <a:r>
              <a:rPr lang="nl-NL" dirty="0" err="1"/>
              <a:t>ingewikkelder.Het</a:t>
            </a:r>
            <a:r>
              <a:rPr lang="nl-NL" dirty="0"/>
              <a:t> Nederlandse belastingstelsel kent ongeveer honderd fiscale regelingen om gedrag te bevorderen. Die variëren van de arbeidskorting in de loonbelasting en de </a:t>
            </a:r>
            <a:r>
              <a:rPr lang="nl-NL" dirty="0" err="1"/>
              <a:t>innovatiebox</a:t>
            </a:r>
            <a:r>
              <a:rPr lang="nl-NL" dirty="0"/>
              <a:t> in de winstbelasting tot de verlaagde energiebelasting voor de tuinbouw en de vrijstelling van de motorrijtuigenbelasting voor </a:t>
            </a:r>
            <a:r>
              <a:rPr lang="nl-NL" dirty="0" err="1"/>
              <a:t>emissieloze</a:t>
            </a:r>
            <a:r>
              <a:rPr lang="nl-NL" dirty="0"/>
              <a:t> auto's. Deze douceurtjes kosten de schatkist jaarlijks tientallen miljarden. Omgekeerd betalen burgers en bedrijven vele miljarden belasting die bedoeld zijn om gedrag te ontmoedigen, zoals de bekende accijnzen op brandstof, tabak en alcohol.</a:t>
            </a:r>
          </a:p>
          <a:p>
            <a:r>
              <a:rPr lang="nl-NL" dirty="0">
                <a:hlinkClick r:id="rId6"/>
              </a:rPr>
              <a:t>Centraal Planbureau: wees voorzichtig met belastingen om gedrag te sturen</a:t>
            </a:r>
            <a:endParaRPr lang="en-NL" dirty="0"/>
          </a:p>
        </p:txBody>
      </p:sp>
      <p:sp>
        <p:nvSpPr>
          <p:cNvPr id="4" name="Tijdelijke aanduiding voor dianummer 3"/>
          <p:cNvSpPr>
            <a:spLocks noGrp="1"/>
          </p:cNvSpPr>
          <p:nvPr>
            <p:ph type="sldNum" sz="quarter" idx="5"/>
          </p:nvPr>
        </p:nvSpPr>
        <p:spPr/>
        <p:txBody>
          <a:bodyPr/>
          <a:lstStyle/>
          <a:p>
            <a:fld id="{7B798FB6-8663-4C6B-9923-CEAA4E7BE819}" type="slidenum">
              <a:rPr lang="nl-NL" smtClean="0"/>
              <a:t>32</a:t>
            </a:fld>
            <a:endParaRPr lang="nl-NL"/>
          </a:p>
        </p:txBody>
      </p:sp>
    </p:spTree>
    <p:extLst>
      <p:ext uri="{BB962C8B-B14F-4D97-AF65-F5344CB8AC3E}">
        <p14:creationId xmlns:p14="http://schemas.microsoft.com/office/powerpoint/2010/main" val="245687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8FB6-8663-4C6B-9923-CEAA4E7BE819}" type="slidenum">
              <a:rPr lang="nl-NL" smtClean="0"/>
              <a:t>34</a:t>
            </a:fld>
            <a:endParaRPr lang="nl-NL"/>
          </a:p>
        </p:txBody>
      </p:sp>
    </p:spTree>
    <p:extLst>
      <p:ext uri="{BB962C8B-B14F-4D97-AF65-F5344CB8AC3E}">
        <p14:creationId xmlns:p14="http://schemas.microsoft.com/office/powerpoint/2010/main" val="2412597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A02F0-045E-4E38-AF05-36CD0E8B2D39}" type="slidenum">
              <a:rPr lang="en-US" smtClean="0"/>
              <a:t>54</a:t>
            </a:fld>
            <a:endParaRPr lang="en-US"/>
          </a:p>
        </p:txBody>
      </p:sp>
    </p:spTree>
    <p:extLst>
      <p:ext uri="{BB962C8B-B14F-4D97-AF65-F5344CB8AC3E}">
        <p14:creationId xmlns:p14="http://schemas.microsoft.com/office/powerpoint/2010/main" val="312734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pPr>
            <a:endParaRPr lang="en-US" dirty="0"/>
          </a:p>
        </p:txBody>
      </p:sp>
      <p:sp>
        <p:nvSpPr>
          <p:cNvPr id="4" name="Slide Number Placeholder 3"/>
          <p:cNvSpPr>
            <a:spLocks noGrp="1"/>
          </p:cNvSpPr>
          <p:nvPr>
            <p:ph type="sldNum" sz="quarter" idx="5"/>
          </p:nvPr>
        </p:nvSpPr>
        <p:spPr/>
        <p:txBody>
          <a:bodyPr/>
          <a:lstStyle/>
          <a:p>
            <a:fld id="{C663C709-BC1E-4428-822B-BC9D0C74BF34}" type="slidenum">
              <a:rPr lang="nl-NL" smtClean="0"/>
              <a:t>3</a:t>
            </a:fld>
            <a:endParaRPr lang="nl-NL"/>
          </a:p>
        </p:txBody>
      </p:sp>
    </p:spTree>
    <p:extLst>
      <p:ext uri="{BB962C8B-B14F-4D97-AF65-F5344CB8AC3E}">
        <p14:creationId xmlns:p14="http://schemas.microsoft.com/office/powerpoint/2010/main" val="3377849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a:t>
            </a:r>
            <a:r>
              <a:rPr lang="en-GB" sz="1200" b="0" i="0" u="none" strike="noStrike" kern="1200" dirty="0">
                <a:solidFill>
                  <a:schemeClr val="tx1"/>
                </a:solidFill>
                <a:effectLst/>
                <a:latin typeface="+mn-lt"/>
                <a:ea typeface="+mn-ea"/>
                <a:cs typeface="+mn-cs"/>
              </a:rPr>
              <a:t>De </a:t>
            </a:r>
            <a:r>
              <a:rPr lang="en-GB" sz="1200" b="0" i="0" u="none" strike="noStrike" kern="1200" dirty="0" err="1">
                <a:solidFill>
                  <a:schemeClr val="tx1"/>
                </a:solidFill>
                <a:effectLst/>
                <a:latin typeface="+mn-lt"/>
                <a:ea typeface="+mn-ea"/>
                <a:cs typeface="+mn-cs"/>
              </a:rPr>
              <a:t>coalitie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benadrukt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ondernemers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gebaat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stabiel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beleid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stabiele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belastingregels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kiest</a:t>
            </a:r>
            <a:r>
              <a:rPr lang="en-GB" sz="1200" b="0" i="0" u="none" strike="noStrike" kern="1200" dirty="0">
                <a:solidFill>
                  <a:schemeClr val="tx1"/>
                </a:solidFill>
                <a:effectLst/>
                <a:latin typeface="+mn-lt"/>
                <a:ea typeface="+mn-ea"/>
                <a:cs typeface="+mn-cs"/>
              </a:rPr>
              <a:t> er </a:t>
            </a:r>
            <a:r>
              <a:rPr lang="en-GB" sz="1200" b="0" i="0" u="none" strike="noStrike" kern="1200" dirty="0" err="1">
                <a:solidFill>
                  <a:schemeClr val="tx1"/>
                </a:solidFill>
                <a:effectLst/>
                <a:latin typeface="+mn-lt"/>
                <a:ea typeface="+mn-ea"/>
                <a:cs typeface="+mn-cs"/>
              </a:rPr>
              <a:t>daarom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nadrukkelijk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om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aantal</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vaak</a:t>
            </a:r>
            <a:r>
              <a:rPr lang="en-GB" sz="1200" b="0" i="0" u="none" strike="noStrike" kern="1200" dirty="0">
                <a:solidFill>
                  <a:schemeClr val="tx1"/>
                </a:solidFill>
                <a:effectLst/>
                <a:latin typeface="+mn-lt"/>
                <a:ea typeface="+mn-ea"/>
                <a:cs typeface="+mn-cs"/>
              </a:rPr>
              <a:t> ter </a:t>
            </a:r>
            <a:r>
              <a:rPr lang="en-GB" sz="1200" b="0" i="0" u="none" strike="noStrike" kern="1200" dirty="0" err="1">
                <a:solidFill>
                  <a:schemeClr val="tx1"/>
                </a:solidFill>
                <a:effectLst/>
                <a:latin typeface="+mn-lt"/>
                <a:ea typeface="+mn-ea"/>
                <a:cs typeface="+mn-cs"/>
              </a:rPr>
              <a:t>discussie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staande</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fiscale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faciliteiten</a:t>
            </a:r>
            <a:r>
              <a:rPr lang="en-GB" sz="1200" b="0" i="0" u="none" strike="noStrike" kern="1200" dirty="0">
                <a:solidFill>
                  <a:schemeClr val="tx1"/>
                </a:solidFill>
                <a:effectLst/>
                <a:latin typeface="+mn-lt"/>
                <a:ea typeface="+mn-ea"/>
                <a:cs typeface="+mn-cs"/>
              </a:rPr>
              <a:t> die van </a:t>
            </a:r>
            <a:r>
              <a:rPr lang="en-GB" sz="1200" b="0" i="0" u="none" strike="noStrike" kern="1200" dirty="0" err="1">
                <a:solidFill>
                  <a:schemeClr val="tx1"/>
                </a:solidFill>
                <a:effectLst/>
                <a:latin typeface="+mn-lt"/>
                <a:ea typeface="+mn-ea"/>
                <a:cs typeface="+mn-cs"/>
              </a:rPr>
              <a:t>belang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worden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geacht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bedrijfsleven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behouden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waaronder</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expatregeling</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innovatiebox</a:t>
            </a:r>
            <a:r>
              <a:rPr lang="en-GB" sz="1200" b="0" i="0" u="none" strike="noStrike" kern="1200" dirty="0">
                <a:solidFill>
                  <a:schemeClr val="tx1"/>
                </a:solidFill>
                <a:effectLst/>
                <a:latin typeface="+mn-lt"/>
                <a:ea typeface="+mn-ea"/>
                <a:cs typeface="+mn-cs"/>
              </a:rPr>
              <a:t>, de WBSO, de </a:t>
            </a:r>
            <a:r>
              <a:rPr lang="en-GB" sz="1200" b="0" i="0" u="none" strike="noStrike" kern="1200" dirty="0" err="1">
                <a:solidFill>
                  <a:schemeClr val="tx1"/>
                </a:solidFill>
                <a:effectLst/>
                <a:latin typeface="+mn-lt"/>
                <a:ea typeface="+mn-ea"/>
                <a:cs typeface="+mn-cs"/>
              </a:rPr>
              <a:t>verliesverrekening</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deelnemingsvrijstelling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bedrijfsopvolgingsregeling</a:t>
            </a:r>
            <a:r>
              <a:rPr lang="en-GB" sz="1200" b="0" i="0" u="none" strike="noStrike" kern="1200" dirty="0">
                <a:solidFill>
                  <a:schemeClr val="tx1"/>
                </a:solidFill>
                <a:effectLst/>
                <a:latin typeface="+mn-lt"/>
                <a:ea typeface="+mn-ea"/>
                <a:cs typeface="+mn-cs"/>
              </a:rPr>
              <a:t>.” </a:t>
            </a:r>
          </a:p>
          <a:p>
            <a:endParaRPr lang="en-GB" sz="1200" b="0" i="0" u="none" strike="noStrike"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3.4 </a:t>
            </a:r>
            <a:r>
              <a:rPr lang="en-GB" sz="1200" b="0" i="0" kern="1200" dirty="0" err="1">
                <a:solidFill>
                  <a:schemeClr val="tx1"/>
                </a:solidFill>
                <a:effectLst/>
                <a:latin typeface="+mn-lt"/>
                <a:ea typeface="+mn-ea"/>
                <a:cs typeface="+mn-cs"/>
              </a:rPr>
              <a:t>Innovatie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Het </a:t>
            </a:r>
            <a:r>
              <a:rPr lang="en-GB" sz="1200" b="0" i="0" kern="1200" dirty="0" err="1">
                <a:solidFill>
                  <a:schemeClr val="tx1"/>
                </a:solidFill>
                <a:effectLst/>
                <a:latin typeface="+mn-lt"/>
                <a:ea typeface="+mn-ea"/>
                <a:cs typeface="+mn-cs"/>
              </a:rPr>
              <a:t>kabinet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beoogt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bedrijven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ondersteunen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bij</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investeringen</a:t>
            </a:r>
            <a:r>
              <a:rPr lang="en-GB" sz="1200" b="0" i="0" kern="1200" dirty="0">
                <a:solidFill>
                  <a:schemeClr val="tx1"/>
                </a:solidFill>
                <a:effectLst/>
                <a:latin typeface="+mn-lt"/>
                <a:ea typeface="+mn-ea"/>
                <a:cs typeface="+mn-cs"/>
              </a:rPr>
              <a:t> die </a:t>
            </a:r>
            <a:r>
              <a:rPr lang="en-GB" sz="1200" b="0" i="0" kern="1200" dirty="0" err="1">
                <a:solidFill>
                  <a:schemeClr val="tx1"/>
                </a:solidFill>
                <a:effectLst/>
                <a:latin typeface="+mn-lt"/>
                <a:ea typeface="+mn-ea"/>
                <a:cs typeface="+mn-cs"/>
              </a:rPr>
              <a:t>aansluiten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bij</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economie</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toekomst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meer</a:t>
            </a:r>
            <a:r>
              <a:rPr lang="en-GB" sz="1200" b="0" i="0" kern="1200" dirty="0">
                <a:solidFill>
                  <a:schemeClr val="tx1"/>
                </a:solidFill>
                <a:effectLst/>
                <a:latin typeface="+mn-lt"/>
                <a:ea typeface="+mn-ea"/>
                <a:cs typeface="+mn-cs"/>
              </a:rPr>
              <a:t> door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uitbreiding</a:t>
            </a:r>
            <a:r>
              <a:rPr lang="en-GB" sz="1200" b="0" i="0" kern="1200" dirty="0">
                <a:solidFill>
                  <a:schemeClr val="tx1"/>
                </a:solidFill>
                <a:effectLst/>
                <a:latin typeface="+mn-lt"/>
                <a:ea typeface="+mn-ea"/>
                <a:cs typeface="+mn-cs"/>
              </a:rPr>
              <a:t> van de WBSO </a:t>
            </a:r>
            <a:r>
              <a:rPr lang="en-GB" sz="1200" b="0" i="0" kern="1200" dirty="0" err="1">
                <a:solidFill>
                  <a:schemeClr val="tx1"/>
                </a:solidFill>
                <a:effectLst/>
                <a:latin typeface="+mn-lt"/>
                <a:ea typeface="+mn-ea"/>
                <a:cs typeface="+mn-cs"/>
              </a:rPr>
              <a:t>gericht</a:t>
            </a:r>
            <a:r>
              <a:rPr lang="en-GB" sz="1200" b="0" i="0" kern="1200" dirty="0">
                <a:solidFill>
                  <a:schemeClr val="tx1"/>
                </a:solidFill>
                <a:effectLst/>
                <a:latin typeface="+mn-lt"/>
                <a:ea typeface="+mn-ea"/>
                <a:cs typeface="+mn-cs"/>
              </a:rPr>
              <a:t> op de </a:t>
            </a:r>
            <a:r>
              <a:rPr lang="en-GB" sz="1200" b="0" i="0" kern="1200" dirty="0" err="1">
                <a:solidFill>
                  <a:schemeClr val="tx1"/>
                </a:solidFill>
                <a:effectLst/>
                <a:latin typeface="+mn-lt"/>
                <a:ea typeface="+mn-ea"/>
                <a:cs typeface="+mn-cs"/>
              </a:rPr>
              <a:t>ontwikkeling</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kunstmatige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intelligentie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andere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technologische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innovaties</a:t>
            </a:r>
            <a:r>
              <a:rPr lang="en-GB" sz="1200" b="0" i="0" kern="1200" dirty="0">
                <a:solidFill>
                  <a:schemeClr val="tx1"/>
                </a:solidFill>
                <a:effectLst/>
                <a:latin typeface="+mn-lt"/>
                <a:ea typeface="+mn-ea"/>
                <a:cs typeface="+mn-cs"/>
              </a:rPr>
              <a:t>, het </a:t>
            </a:r>
            <a:r>
              <a:rPr lang="en-GB" sz="1200" b="0" i="0" kern="1200" dirty="0" err="1">
                <a:solidFill>
                  <a:schemeClr val="tx1"/>
                </a:solidFill>
                <a:effectLst/>
                <a:latin typeface="+mn-lt"/>
                <a:ea typeface="+mn-ea"/>
                <a:cs typeface="+mn-cs"/>
              </a:rPr>
              <a:t>behoud</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innovatiebox</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voortzetting</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expatregeling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Daarnaast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wordt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beoogd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bestaande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investeringsfaciliteiten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zoals</a:t>
            </a:r>
            <a:r>
              <a:rPr lang="en-GB" sz="1200" b="0" i="0" kern="1200" dirty="0">
                <a:solidFill>
                  <a:schemeClr val="tx1"/>
                </a:solidFill>
                <a:effectLst/>
                <a:latin typeface="+mn-lt"/>
                <a:ea typeface="+mn-ea"/>
                <a:cs typeface="+mn-cs"/>
              </a:rPr>
              <a:t> de EIA, MIA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VAMIL, </a:t>
            </a:r>
            <a:r>
              <a:rPr lang="en-GB" sz="1200" b="0" i="0" kern="1200" dirty="0" err="1">
                <a:solidFill>
                  <a:schemeClr val="tx1"/>
                </a:solidFill>
                <a:effectLst/>
                <a:latin typeface="+mn-lt"/>
                <a:ea typeface="+mn-ea"/>
                <a:cs typeface="+mn-cs"/>
              </a:rPr>
              <a:t>waar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mogelijk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samen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voegen</a:t>
            </a:r>
            <a:r>
              <a:rPr lang="en-GB" sz="1200" b="0" i="0" kern="1200" dirty="0">
                <a:solidFill>
                  <a:schemeClr val="tx1"/>
                </a:solidFill>
                <a:effectLst/>
                <a:latin typeface="+mn-lt"/>
                <a:ea typeface="+mn-ea"/>
                <a:cs typeface="+mn-cs"/>
              </a:rPr>
              <a:t> tot </a:t>
            </a:r>
            <a:r>
              <a:rPr lang="en-GB" sz="1200" b="0" i="0" kern="1200" dirty="0" err="1">
                <a:solidFill>
                  <a:schemeClr val="tx1"/>
                </a:solidFill>
                <a:effectLst/>
                <a:latin typeface="+mn-lt"/>
                <a:ea typeface="+mn-ea"/>
                <a:cs typeface="+mn-cs"/>
              </a:rPr>
              <a:t>één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robuuste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overzichtelijke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investeringsregeling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teneinde</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uitvoerbaarheid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toegankelijkheid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vergroten.</a:t>
            </a:r>
            <a:r>
              <a:rPr lang="en-GB" sz="1200" b="1" i="0" kern="1200" dirty="0">
                <a:solidFill>
                  <a:schemeClr val="tx1"/>
                </a:solidFill>
                <a:effectLst/>
                <a:latin typeface="+mn-lt"/>
                <a:ea typeface="+mn-ea"/>
                <a:cs typeface="+mn-cs"/>
              </a:rPr>
              <a:t>38</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Voorts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zet</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coalitie</a:t>
            </a:r>
            <a:r>
              <a:rPr lang="en-GB" sz="1200" b="0" i="0" kern="1200" dirty="0">
                <a:solidFill>
                  <a:schemeClr val="tx1"/>
                </a:solidFill>
                <a:effectLst/>
                <a:latin typeface="+mn-lt"/>
                <a:ea typeface="+mn-ea"/>
                <a:cs typeface="+mn-cs"/>
              </a:rPr>
              <a:t> in op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aantrekkelijk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klimaat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startups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scale-ups, </a:t>
            </a:r>
            <a:r>
              <a:rPr lang="en-GB" sz="1200" b="0" i="0" kern="1200" dirty="0" err="1">
                <a:solidFill>
                  <a:schemeClr val="tx1"/>
                </a:solidFill>
                <a:effectLst/>
                <a:latin typeface="+mn-lt"/>
                <a:ea typeface="+mn-ea"/>
                <a:cs typeface="+mn-cs"/>
              </a:rPr>
              <a:t>onder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meer</a:t>
            </a:r>
            <a:r>
              <a:rPr lang="en-GB" sz="1200" b="0" i="0" kern="1200" dirty="0">
                <a:solidFill>
                  <a:schemeClr val="tx1"/>
                </a:solidFill>
                <a:effectLst/>
                <a:latin typeface="+mn-lt"/>
                <a:ea typeface="+mn-ea"/>
                <a:cs typeface="+mn-cs"/>
              </a:rPr>
              <a:t> door het </a:t>
            </a:r>
            <a:r>
              <a:rPr lang="en-GB" sz="1200" b="0" i="0" kern="1200" dirty="0" err="1">
                <a:solidFill>
                  <a:schemeClr val="tx1"/>
                </a:solidFill>
                <a:effectLst/>
                <a:latin typeface="+mn-lt"/>
                <a:ea typeface="+mn-ea"/>
                <a:cs typeface="+mn-cs"/>
              </a:rPr>
              <a:t>eenvoudiger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maken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medewerkers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deels</a:t>
            </a:r>
            <a:r>
              <a:rPr lang="en-GB" sz="1200" b="0" i="0" kern="1200" dirty="0">
                <a:solidFill>
                  <a:schemeClr val="tx1"/>
                </a:solidFill>
                <a:effectLst/>
                <a:latin typeface="+mn-lt"/>
                <a:ea typeface="+mn-ea"/>
                <a:cs typeface="+mn-cs"/>
              </a:rPr>
              <a:t>) in </a:t>
            </a:r>
            <a:r>
              <a:rPr lang="en-GB" sz="1200" b="0" i="0" kern="1200" dirty="0" err="1">
                <a:solidFill>
                  <a:schemeClr val="tx1"/>
                </a:solidFill>
                <a:effectLst/>
                <a:latin typeface="+mn-lt"/>
                <a:ea typeface="+mn-ea"/>
                <a:cs typeface="+mn-cs"/>
              </a:rPr>
              <a:t>aandelen</a:t>
            </a:r>
            <a:r>
              <a:rPr lang="en-GB" sz="1200" b="0" i="0" kern="1200" dirty="0">
                <a:solidFill>
                  <a:schemeClr val="tx1"/>
                </a:solidFill>
                <a:effectLst/>
                <a:latin typeface="+mn-lt"/>
                <a:ea typeface="+mn-ea"/>
                <a:cs typeface="+mn-cs"/>
              </a:rPr>
              <a:t> of </a:t>
            </a:r>
            <a:r>
              <a:rPr lang="en-GB" sz="1200" b="0" i="0" kern="1200" dirty="0" err="1">
                <a:solidFill>
                  <a:schemeClr val="tx1"/>
                </a:solidFill>
                <a:effectLst/>
                <a:latin typeface="+mn-lt"/>
                <a:ea typeface="+mn-ea"/>
                <a:cs typeface="+mn-cs"/>
              </a:rPr>
              <a:t>aandelenopties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belonen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door </a:t>
            </a:r>
            <a:r>
              <a:rPr lang="en-GB" sz="1200" b="0" i="0" kern="1200" dirty="0" err="1">
                <a:solidFill>
                  <a:schemeClr val="tx1"/>
                </a:solidFill>
                <a:effectLst/>
                <a:latin typeface="+mn-lt"/>
                <a:ea typeface="+mn-ea"/>
                <a:cs typeface="+mn-cs"/>
              </a:rPr>
              <a:t>uitbreiding</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mogelijkheden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fiscaal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gefaciliteerde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vormen</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financiële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medewerkersparticipatie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waarbij</a:t>
            </a:r>
            <a:r>
              <a:rPr lang="en-GB" sz="1200" b="0" i="0" kern="1200" dirty="0">
                <a:solidFill>
                  <a:schemeClr val="tx1"/>
                </a:solidFill>
                <a:effectLst/>
                <a:latin typeface="+mn-lt"/>
                <a:ea typeface="+mn-ea"/>
                <a:cs typeface="+mn-cs"/>
              </a:rPr>
              <a:t> reeds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wetsvoorstel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aandelenopties</a:t>
            </a:r>
            <a:r>
              <a:rPr lang="en-GB" sz="1200" b="0" i="0" kern="1200" dirty="0">
                <a:solidFill>
                  <a:schemeClr val="tx1"/>
                </a:solidFill>
                <a:effectLst/>
                <a:latin typeface="+mn-lt"/>
                <a:ea typeface="+mn-ea"/>
                <a:cs typeface="+mn-cs"/>
              </a:rPr>
              <a:t> in </a:t>
            </a:r>
            <a:r>
              <a:rPr lang="en-GB" sz="1200" b="0" i="0" kern="1200" dirty="0" err="1">
                <a:solidFill>
                  <a:schemeClr val="tx1"/>
                </a:solidFill>
                <a:effectLst/>
                <a:latin typeface="+mn-lt"/>
                <a:ea typeface="+mn-ea"/>
                <a:cs typeface="+mn-cs"/>
              </a:rPr>
              <a:t>voorbereiding</a:t>
            </a:r>
            <a:r>
              <a:rPr lang="en-GB" sz="1200" b="0" i="0" kern="1200" dirty="0">
                <a:solidFill>
                  <a:schemeClr val="tx1"/>
                </a:solidFill>
                <a:effectLst/>
                <a:latin typeface="+mn-lt"/>
                <a:ea typeface="+mn-ea"/>
                <a:cs typeface="+mn-cs"/>
              </a:rPr>
              <a:t> is.</a:t>
            </a:r>
            <a:r>
              <a:rPr lang="en-GB" sz="1200" b="1" i="0" kern="1200" dirty="0">
                <a:solidFill>
                  <a:schemeClr val="tx1"/>
                </a:solidFill>
                <a:effectLst/>
                <a:latin typeface="+mn-lt"/>
                <a:ea typeface="+mn-ea"/>
                <a:cs typeface="+mn-cs"/>
              </a:rPr>
              <a:t>39</a:t>
            </a:r>
            <a:r>
              <a:rPr lang="en-GB" sz="1200" b="0" i="0" kern="1200" dirty="0">
                <a:solidFill>
                  <a:schemeClr val="tx1"/>
                </a:solidFill>
                <a:effectLst/>
                <a:latin typeface="+mn-lt"/>
                <a:ea typeface="+mn-ea"/>
                <a:cs typeface="+mn-cs"/>
              </a:rPr>
              <a:t>Ook </a:t>
            </a:r>
            <a:r>
              <a:rPr lang="en-GB" sz="1200" b="0" i="0" kern="1200" dirty="0" err="1">
                <a:solidFill>
                  <a:schemeClr val="tx1"/>
                </a:solidFill>
                <a:effectLst/>
                <a:latin typeface="+mn-lt"/>
                <a:ea typeface="+mn-ea"/>
                <a:cs typeface="+mn-cs"/>
              </a:rPr>
              <a:t>duurzaam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verantwoord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ondernemerschap</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krijgt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expliciete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aandacht</a:t>
            </a:r>
            <a:r>
              <a:rPr lang="en-GB" sz="1200" b="0" i="0" kern="1200" dirty="0">
                <a:solidFill>
                  <a:schemeClr val="tx1"/>
                </a:solidFill>
                <a:effectLst/>
                <a:latin typeface="+mn-lt"/>
                <a:ea typeface="+mn-ea"/>
                <a:cs typeface="+mn-cs"/>
              </a:rPr>
              <a:t>, met het </a:t>
            </a:r>
            <a:r>
              <a:rPr lang="en-GB" sz="1200" b="0" i="0" kern="1200" dirty="0" err="1">
                <a:solidFill>
                  <a:schemeClr val="tx1"/>
                </a:solidFill>
                <a:effectLst/>
                <a:latin typeface="+mn-lt"/>
                <a:ea typeface="+mn-ea"/>
                <a:cs typeface="+mn-cs"/>
              </a:rPr>
              <a:t>voornemen</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rentmeestervennootschap</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als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nieuwe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rechtsvorm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wettelijk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verankeren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administratieve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lasten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kosten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verlagen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ondernemingen</a:t>
            </a:r>
            <a:r>
              <a:rPr lang="en-GB" sz="1200" b="0" i="0" kern="1200" dirty="0">
                <a:solidFill>
                  <a:schemeClr val="tx1"/>
                </a:solidFill>
                <a:effectLst/>
                <a:latin typeface="+mn-lt"/>
                <a:ea typeface="+mn-ea"/>
                <a:cs typeface="+mn-cs"/>
              </a:rPr>
              <a:t> die </a:t>
            </a:r>
            <a:r>
              <a:rPr lang="en-GB" sz="1200" b="0" i="0" kern="1200" dirty="0" err="1">
                <a:solidFill>
                  <a:schemeClr val="tx1"/>
                </a:solidFill>
                <a:effectLst/>
                <a:latin typeface="+mn-lt"/>
                <a:ea typeface="+mn-ea"/>
                <a:cs typeface="+mn-cs"/>
              </a:rPr>
              <a:t>duurzaam</a:t>
            </a:r>
            <a:r>
              <a:rPr lang="en-GB" sz="1200" b="0" i="0" kern="1200" dirty="0">
                <a:solidFill>
                  <a:schemeClr val="tx1"/>
                </a:solidFill>
                <a:effectLst/>
                <a:latin typeface="+mn-lt"/>
                <a:ea typeface="+mn-ea"/>
                <a:cs typeface="+mn-cs"/>
              </a:rPr>
              <a:t> opereren.</a:t>
            </a:r>
            <a:r>
              <a:rPr lang="en-GB" sz="1200" b="1" i="0" kern="1200" dirty="0">
                <a:solidFill>
                  <a:schemeClr val="tx1"/>
                </a:solidFill>
                <a:effectLst/>
                <a:latin typeface="+mn-lt"/>
                <a:ea typeface="+mn-ea"/>
                <a:cs typeface="+mn-cs"/>
              </a:rPr>
              <a:t>40</a:t>
            </a:r>
          </a:p>
          <a:p>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a:t>
            </a:r>
            <a:r>
              <a:rPr lang="en-GB" sz="1200" b="0" i="0" kern="1200" dirty="0" err="1">
                <a:solidFill>
                  <a:schemeClr val="tx1"/>
                </a:solidFill>
                <a:effectLst/>
                <a:latin typeface="+mn-lt"/>
                <a:ea typeface="+mn-ea"/>
                <a:cs typeface="+mn-cs"/>
              </a:rPr>
              <a:t>dit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wetsvoorstel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worden</a:t>
            </a:r>
            <a:r>
              <a:rPr lang="en-GB" sz="1200" b="0" i="0" kern="1200" dirty="0">
                <a:solidFill>
                  <a:schemeClr val="tx1"/>
                </a:solidFill>
                <a:effectLst/>
                <a:latin typeface="+mn-lt"/>
                <a:ea typeface="+mn-ea"/>
                <a:cs typeface="+mn-cs"/>
              </a:rPr>
              <a:t> twee </a:t>
            </a:r>
            <a:r>
              <a:rPr lang="en-GB" sz="1200" b="0" i="0" kern="1200" dirty="0" err="1">
                <a:solidFill>
                  <a:schemeClr val="tx1"/>
                </a:solidFill>
                <a:effectLst/>
                <a:latin typeface="+mn-lt"/>
                <a:ea typeface="+mn-ea"/>
                <a:cs typeface="+mn-cs"/>
              </a:rPr>
              <a:t>maatregelen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voorgesteld</a:t>
            </a:r>
            <a:r>
              <a:rPr lang="en-GB" sz="1200" b="0" i="0" kern="1200" dirty="0">
                <a:solidFill>
                  <a:schemeClr val="tx1"/>
                </a:solidFill>
                <a:effectLst/>
                <a:latin typeface="+mn-lt"/>
                <a:ea typeface="+mn-ea"/>
                <a:cs typeface="+mn-cs"/>
              </a:rPr>
              <a:t>. Dit </a:t>
            </a:r>
            <a:r>
              <a:rPr lang="en-GB" sz="1200" b="0" i="0" kern="1200" dirty="0" err="1">
                <a:solidFill>
                  <a:schemeClr val="tx1"/>
                </a:solidFill>
                <a:effectLst/>
                <a:latin typeface="+mn-lt"/>
                <a:ea typeface="+mn-ea"/>
                <a:cs typeface="+mn-cs"/>
              </a:rPr>
              <a:t>betreft</a:t>
            </a:r>
            <a:r>
              <a:rPr lang="en-GB" sz="1200" b="0" i="0" kern="1200" dirty="0">
                <a:solidFill>
                  <a:schemeClr val="tx1"/>
                </a:solidFill>
                <a:effectLst/>
                <a:latin typeface="+mn-lt"/>
                <a:ea typeface="+mn-ea"/>
                <a:cs typeface="+mn-cs"/>
              </a:rPr>
              <a:t> ten </a:t>
            </a:r>
            <a:r>
              <a:rPr lang="en-GB" sz="1200" b="0" i="0" kern="1200" dirty="0" err="1">
                <a:solidFill>
                  <a:schemeClr val="tx1"/>
                </a:solidFill>
                <a:effectLst/>
                <a:latin typeface="+mn-lt"/>
                <a:ea typeface="+mn-ea"/>
                <a:cs typeface="+mn-cs"/>
              </a:rPr>
              <a:t>eerste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aanpassing</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definitie</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startende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ondernemingen</a:t>
            </a:r>
            <a:r>
              <a:rPr lang="en-GB" sz="1200" b="0" i="0" kern="1200" dirty="0">
                <a:solidFill>
                  <a:schemeClr val="tx1"/>
                </a:solidFill>
                <a:effectLst/>
                <a:latin typeface="+mn-lt"/>
                <a:ea typeface="+mn-ea"/>
                <a:cs typeface="+mn-cs"/>
              </a:rPr>
              <a:t> in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definitie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startups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scale-ups ten </a:t>
            </a:r>
            <a:r>
              <a:rPr lang="en-GB" sz="1200" b="0" i="0" kern="1200" dirty="0" err="1">
                <a:solidFill>
                  <a:schemeClr val="tx1"/>
                </a:solidFill>
                <a:effectLst/>
                <a:latin typeface="+mn-lt"/>
                <a:ea typeface="+mn-ea"/>
                <a:cs typeface="+mn-cs"/>
              </a:rPr>
              <a:t>behoeve</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uitzondering</a:t>
            </a:r>
            <a:r>
              <a:rPr lang="en-GB" sz="1200" b="0" i="0" kern="1200" dirty="0">
                <a:solidFill>
                  <a:schemeClr val="tx1"/>
                </a:solidFill>
                <a:effectLst/>
                <a:latin typeface="+mn-lt"/>
                <a:ea typeface="+mn-ea"/>
                <a:cs typeface="+mn-cs"/>
              </a:rPr>
              <a:t> in het </a:t>
            </a:r>
            <a:r>
              <a:rPr lang="en-GB" sz="1200" b="0" i="0" kern="1200" dirty="0" err="1">
                <a:solidFill>
                  <a:schemeClr val="tx1"/>
                </a:solidFill>
                <a:effectLst/>
                <a:latin typeface="+mn-lt"/>
                <a:ea typeface="+mn-ea"/>
                <a:cs typeface="+mn-cs"/>
              </a:rPr>
              <a:t>wetsvoorstel</a:t>
            </a:r>
            <a:r>
              <a:rPr lang="en-GB" sz="1200" b="0" i="0" kern="1200" dirty="0">
                <a:solidFill>
                  <a:schemeClr val="tx1"/>
                </a:solidFill>
                <a:effectLst/>
                <a:latin typeface="+mn-lt"/>
                <a:ea typeface="+mn-ea"/>
                <a:cs typeface="+mn-cs"/>
              </a:rPr>
              <a:t> Wet </a:t>
            </a:r>
            <a:r>
              <a:rPr lang="en-GB" sz="1200" b="0" i="0" kern="1200" dirty="0" err="1">
                <a:solidFill>
                  <a:schemeClr val="tx1"/>
                </a:solidFill>
                <a:effectLst/>
                <a:latin typeface="+mn-lt"/>
                <a:ea typeface="+mn-ea"/>
                <a:cs typeface="+mn-cs"/>
              </a:rPr>
              <a:t>werkelijk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rendement</a:t>
            </a:r>
            <a:r>
              <a:rPr lang="en-GB" sz="1200" b="0" i="0" kern="1200" dirty="0">
                <a:solidFill>
                  <a:schemeClr val="tx1"/>
                </a:solidFill>
                <a:effectLst/>
                <a:latin typeface="+mn-lt"/>
                <a:ea typeface="+mn-ea"/>
                <a:cs typeface="+mn-cs"/>
              </a:rPr>
              <a:t> box 3. De </a:t>
            </a:r>
            <a:r>
              <a:rPr lang="en-GB" sz="1200" b="0" i="0" kern="1200" dirty="0" err="1">
                <a:solidFill>
                  <a:schemeClr val="tx1"/>
                </a:solidFill>
                <a:effectLst/>
                <a:latin typeface="+mn-lt"/>
                <a:ea typeface="+mn-ea"/>
                <a:cs typeface="+mn-cs"/>
              </a:rPr>
              <a:t>uitzondering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regelt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aandeelhouders</a:t>
            </a:r>
            <a:r>
              <a:rPr lang="en-GB" sz="1200" b="0" i="0" kern="1200" dirty="0">
                <a:solidFill>
                  <a:schemeClr val="tx1"/>
                </a:solidFill>
                <a:effectLst/>
                <a:latin typeface="+mn-lt"/>
                <a:ea typeface="+mn-ea"/>
                <a:cs typeface="+mn-cs"/>
              </a:rPr>
              <a:t> van startups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scale-ups in box 3 </a:t>
            </a:r>
            <a:r>
              <a:rPr lang="en-GB" sz="1200" b="0" i="0" kern="1200" dirty="0" err="1">
                <a:solidFill>
                  <a:schemeClr val="tx1"/>
                </a:solidFill>
                <a:effectLst/>
                <a:latin typeface="+mn-lt"/>
                <a:ea typeface="+mn-ea"/>
                <a:cs typeface="+mn-cs"/>
              </a:rPr>
              <a:t>worden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belast</a:t>
            </a:r>
            <a:r>
              <a:rPr lang="en-GB" sz="1200" b="0" i="0" kern="1200" dirty="0">
                <a:solidFill>
                  <a:schemeClr val="tx1"/>
                </a:solidFill>
                <a:effectLst/>
                <a:latin typeface="+mn-lt"/>
                <a:ea typeface="+mn-ea"/>
                <a:cs typeface="+mn-cs"/>
              </a:rPr>
              <a:t> via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vermogenswinstbelasting</a:t>
            </a:r>
            <a:r>
              <a:rPr lang="en-GB" sz="1200" b="0" i="0" kern="1200" dirty="0">
                <a:solidFill>
                  <a:schemeClr val="tx1"/>
                </a:solidFill>
                <a:effectLst/>
                <a:latin typeface="+mn-lt"/>
                <a:ea typeface="+mn-ea"/>
                <a:cs typeface="+mn-cs"/>
              </a:rPr>
              <a:t> in </a:t>
            </a:r>
            <a:r>
              <a:rPr lang="en-GB" sz="1200" b="0" i="0" kern="1200" dirty="0" err="1">
                <a:solidFill>
                  <a:schemeClr val="tx1"/>
                </a:solidFill>
                <a:effectLst/>
                <a:latin typeface="+mn-lt"/>
                <a:ea typeface="+mn-ea"/>
                <a:cs typeface="+mn-cs"/>
              </a:rPr>
              <a:t>plaats</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vermogensaanwasbelasting</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Ten </a:t>
            </a:r>
            <a:r>
              <a:rPr lang="en-GB" sz="1200" b="0" i="0" kern="1200" dirty="0" err="1">
                <a:solidFill>
                  <a:schemeClr val="tx1"/>
                </a:solidFill>
                <a:effectLst/>
                <a:latin typeface="+mn-lt"/>
                <a:ea typeface="+mn-ea"/>
                <a:cs typeface="+mn-cs"/>
              </a:rPr>
              <a:t>tweede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wordt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fiscale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maatregel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voorgesteld</a:t>
            </a:r>
            <a:r>
              <a:rPr lang="en-GB" sz="1200" b="0" i="0" kern="1200" dirty="0">
                <a:solidFill>
                  <a:schemeClr val="tx1"/>
                </a:solidFill>
                <a:effectLst/>
                <a:latin typeface="+mn-lt"/>
                <a:ea typeface="+mn-ea"/>
                <a:cs typeface="+mn-cs"/>
              </a:rPr>
              <a:t> ten </a:t>
            </a:r>
            <a:r>
              <a:rPr lang="en-GB" sz="1200" b="0" i="0" kern="1200" dirty="0" err="1">
                <a:solidFill>
                  <a:schemeClr val="tx1"/>
                </a:solidFill>
                <a:effectLst/>
                <a:latin typeface="+mn-lt"/>
                <a:ea typeface="+mn-ea"/>
                <a:cs typeface="+mn-cs"/>
              </a:rPr>
              <a:t>aanzien</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medewerkersparticipatie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bij</a:t>
            </a:r>
            <a:r>
              <a:rPr lang="en-GB" sz="1200" b="0" i="0" kern="1200" dirty="0">
                <a:solidFill>
                  <a:schemeClr val="tx1"/>
                </a:solidFill>
                <a:effectLst/>
                <a:latin typeface="+mn-lt"/>
                <a:ea typeface="+mn-ea"/>
                <a:cs typeface="+mn-cs"/>
              </a:rPr>
              <a:t> startups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scale-ups. De twee </a:t>
            </a:r>
            <a:r>
              <a:rPr lang="en-GB" sz="1200" b="0" i="0" kern="1200" dirty="0" err="1">
                <a:solidFill>
                  <a:schemeClr val="tx1"/>
                </a:solidFill>
                <a:effectLst/>
                <a:latin typeface="+mn-lt"/>
                <a:ea typeface="+mn-ea"/>
                <a:cs typeface="+mn-cs"/>
              </a:rPr>
              <a:t>belangrijkste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wijzigingen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daarin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zijn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lagere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loonheffing</a:t>
            </a:r>
            <a:r>
              <a:rPr lang="en-GB" sz="1200" b="0" i="0" kern="1200" dirty="0">
                <a:solidFill>
                  <a:schemeClr val="tx1"/>
                </a:solidFill>
                <a:effectLst/>
                <a:latin typeface="+mn-lt"/>
                <a:ea typeface="+mn-ea"/>
                <a:cs typeface="+mn-cs"/>
              </a:rPr>
              <a:t> op het </a:t>
            </a:r>
            <a:r>
              <a:rPr lang="en-GB" sz="1200" b="0" i="0" kern="1200" dirty="0" err="1">
                <a:solidFill>
                  <a:schemeClr val="tx1"/>
                </a:solidFill>
                <a:effectLst/>
                <a:latin typeface="+mn-lt"/>
                <a:ea typeface="+mn-ea"/>
                <a:cs typeface="+mn-cs"/>
              </a:rPr>
              <a:t>inkomen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uit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aandelenopties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werknemers</a:t>
            </a:r>
            <a:r>
              <a:rPr lang="en-GB" sz="1200" b="0" i="0" kern="1200" dirty="0">
                <a:solidFill>
                  <a:schemeClr val="tx1"/>
                </a:solidFill>
                <a:effectLst/>
                <a:latin typeface="+mn-lt"/>
                <a:ea typeface="+mn-ea"/>
                <a:cs typeface="+mn-cs"/>
              </a:rPr>
              <a:t> van startups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scale-ups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aanpassing</a:t>
            </a:r>
            <a:r>
              <a:rPr lang="en-GB" sz="1200" b="0" i="0" kern="1200" dirty="0">
                <a:solidFill>
                  <a:schemeClr val="tx1"/>
                </a:solidFill>
                <a:effectLst/>
                <a:latin typeface="+mn-lt"/>
                <a:ea typeface="+mn-ea"/>
                <a:cs typeface="+mn-cs"/>
              </a:rPr>
              <a:t> van het </a:t>
            </a:r>
            <a:r>
              <a:rPr lang="en-GB" sz="1200" b="0" i="0" kern="1200" dirty="0" err="1">
                <a:solidFill>
                  <a:schemeClr val="tx1"/>
                </a:solidFill>
                <a:effectLst/>
                <a:latin typeface="+mn-lt"/>
                <a:ea typeface="+mn-ea"/>
                <a:cs typeface="+mn-cs"/>
              </a:rPr>
              <a:t>heffingsmoment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naar</a:t>
            </a:r>
            <a:r>
              <a:rPr lang="en-GB" sz="1200" b="0" i="0" kern="1200" dirty="0">
                <a:solidFill>
                  <a:schemeClr val="tx1"/>
                </a:solidFill>
                <a:effectLst/>
                <a:latin typeface="+mn-lt"/>
                <a:ea typeface="+mn-ea"/>
                <a:cs typeface="+mn-cs"/>
              </a:rPr>
              <a:t> het moment van </a:t>
            </a:r>
            <a:r>
              <a:rPr lang="en-GB" sz="1200" b="0" i="0" kern="1200" dirty="0" err="1">
                <a:solidFill>
                  <a:schemeClr val="tx1"/>
                </a:solidFill>
                <a:effectLst/>
                <a:latin typeface="+mn-lt"/>
                <a:ea typeface="+mn-ea"/>
                <a:cs typeface="+mn-cs"/>
              </a:rPr>
              <a:t>daadwerkelijke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verkoop</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aandelen</a:t>
            </a:r>
            <a:r>
              <a:rPr lang="en-GB" sz="1200" b="0" i="0" kern="1200" dirty="0">
                <a:solidFill>
                  <a:schemeClr val="tx1"/>
                </a:solidFill>
                <a:effectLst/>
                <a:latin typeface="+mn-lt"/>
                <a:ea typeface="+mn-ea"/>
                <a:cs typeface="+mn-cs"/>
              </a:rPr>
              <a:t>.</a:t>
            </a:r>
          </a:p>
          <a:p>
            <a:endParaRPr lang="en-NL" dirty="0"/>
          </a:p>
        </p:txBody>
      </p:sp>
      <p:sp>
        <p:nvSpPr>
          <p:cNvPr id="4" name="Slide Number Placeholder 3"/>
          <p:cNvSpPr>
            <a:spLocks noGrp="1"/>
          </p:cNvSpPr>
          <p:nvPr>
            <p:ph type="sldNum" sz="quarter" idx="5"/>
          </p:nvPr>
        </p:nvSpPr>
        <p:spPr/>
        <p:txBody>
          <a:bodyPr/>
          <a:lstStyle/>
          <a:p>
            <a:fld id="{7B798FB6-8663-4C6B-9923-CEAA4E7BE819}" type="slidenum">
              <a:rPr lang="nl-NL" smtClean="0"/>
              <a:t>55</a:t>
            </a:fld>
            <a:endParaRPr lang="nl-NL"/>
          </a:p>
        </p:txBody>
      </p:sp>
    </p:spTree>
    <p:extLst>
      <p:ext uri="{BB962C8B-B14F-4D97-AF65-F5344CB8AC3E}">
        <p14:creationId xmlns:p14="http://schemas.microsoft.com/office/powerpoint/2010/main" val="3673809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FADA0-90FF-972C-CE5C-8344CFE28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16363-33B7-466A-0488-B4EECFE8D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F2D58-5065-F37C-F12E-75FFCA31C8CA}"/>
              </a:ext>
            </a:extLst>
          </p:cNvPr>
          <p:cNvSpPr>
            <a:spLocks noGrp="1"/>
          </p:cNvSpPr>
          <p:nvPr>
            <p:ph type="body" idx="1"/>
          </p:nvPr>
        </p:nvSpPr>
        <p:spPr/>
        <p:txBody>
          <a:bodyPr/>
          <a:lstStyle/>
          <a:p>
            <a:r>
              <a:rPr lang="en-NL" dirty="0"/>
              <a:t>"</a:t>
            </a:r>
            <a:r>
              <a:rPr lang="en-GB" sz="1200" b="0" i="0" u="none" strike="noStrike" kern="1200" dirty="0">
                <a:solidFill>
                  <a:schemeClr val="tx1"/>
                </a:solidFill>
                <a:effectLst/>
                <a:latin typeface="+mn-lt"/>
                <a:ea typeface="+mn-ea"/>
                <a:cs typeface="+mn-cs"/>
              </a:rPr>
              <a:t>De </a:t>
            </a:r>
            <a:r>
              <a:rPr lang="en-GB" sz="1200" b="0" i="0" u="none" strike="noStrike" kern="1200" dirty="0" err="1">
                <a:solidFill>
                  <a:schemeClr val="tx1"/>
                </a:solidFill>
                <a:effectLst/>
                <a:latin typeface="+mn-lt"/>
                <a:ea typeface="+mn-ea"/>
                <a:cs typeface="+mn-cs"/>
              </a:rPr>
              <a:t>coalitie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benadrukt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ondernemers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gebaat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stabiel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beleid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stabiele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belastingregels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kiest</a:t>
            </a:r>
            <a:r>
              <a:rPr lang="en-GB" sz="1200" b="0" i="0" u="none" strike="noStrike" kern="1200" dirty="0">
                <a:solidFill>
                  <a:schemeClr val="tx1"/>
                </a:solidFill>
                <a:effectLst/>
                <a:latin typeface="+mn-lt"/>
                <a:ea typeface="+mn-ea"/>
                <a:cs typeface="+mn-cs"/>
              </a:rPr>
              <a:t> er </a:t>
            </a:r>
            <a:r>
              <a:rPr lang="en-GB" sz="1200" b="0" i="0" u="none" strike="noStrike" kern="1200" dirty="0" err="1">
                <a:solidFill>
                  <a:schemeClr val="tx1"/>
                </a:solidFill>
                <a:effectLst/>
                <a:latin typeface="+mn-lt"/>
                <a:ea typeface="+mn-ea"/>
                <a:cs typeface="+mn-cs"/>
              </a:rPr>
              <a:t>daarom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nadrukkelijk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om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aantal</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vaak</a:t>
            </a:r>
            <a:r>
              <a:rPr lang="en-GB" sz="1200" b="0" i="0" u="none" strike="noStrike" kern="1200" dirty="0">
                <a:solidFill>
                  <a:schemeClr val="tx1"/>
                </a:solidFill>
                <a:effectLst/>
                <a:latin typeface="+mn-lt"/>
                <a:ea typeface="+mn-ea"/>
                <a:cs typeface="+mn-cs"/>
              </a:rPr>
              <a:t> ter </a:t>
            </a:r>
            <a:r>
              <a:rPr lang="en-GB" sz="1200" b="0" i="0" u="none" strike="noStrike" kern="1200" dirty="0" err="1">
                <a:solidFill>
                  <a:schemeClr val="tx1"/>
                </a:solidFill>
                <a:effectLst/>
                <a:latin typeface="+mn-lt"/>
                <a:ea typeface="+mn-ea"/>
                <a:cs typeface="+mn-cs"/>
              </a:rPr>
              <a:t>discussie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staande</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fiscale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faciliteiten</a:t>
            </a:r>
            <a:r>
              <a:rPr lang="en-GB" sz="1200" b="0" i="0" u="none" strike="noStrike" kern="1200" dirty="0">
                <a:solidFill>
                  <a:schemeClr val="tx1"/>
                </a:solidFill>
                <a:effectLst/>
                <a:latin typeface="+mn-lt"/>
                <a:ea typeface="+mn-ea"/>
                <a:cs typeface="+mn-cs"/>
              </a:rPr>
              <a:t> die van </a:t>
            </a:r>
            <a:r>
              <a:rPr lang="en-GB" sz="1200" b="0" i="0" u="none" strike="noStrike" kern="1200" dirty="0" err="1">
                <a:solidFill>
                  <a:schemeClr val="tx1"/>
                </a:solidFill>
                <a:effectLst/>
                <a:latin typeface="+mn-lt"/>
                <a:ea typeface="+mn-ea"/>
                <a:cs typeface="+mn-cs"/>
              </a:rPr>
              <a:t>belang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worden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geacht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bedrijfsleven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behouden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waaronder</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expatregeling</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innovatiebox</a:t>
            </a:r>
            <a:r>
              <a:rPr lang="en-GB" sz="1200" b="0" i="0" u="none" strike="noStrike" kern="1200" dirty="0">
                <a:solidFill>
                  <a:schemeClr val="tx1"/>
                </a:solidFill>
                <a:effectLst/>
                <a:latin typeface="+mn-lt"/>
                <a:ea typeface="+mn-ea"/>
                <a:cs typeface="+mn-cs"/>
              </a:rPr>
              <a:t>, de WBSO, de </a:t>
            </a:r>
            <a:r>
              <a:rPr lang="en-GB" sz="1200" b="0" i="0" u="none" strike="noStrike" kern="1200" dirty="0" err="1">
                <a:solidFill>
                  <a:schemeClr val="tx1"/>
                </a:solidFill>
                <a:effectLst/>
                <a:latin typeface="+mn-lt"/>
                <a:ea typeface="+mn-ea"/>
                <a:cs typeface="+mn-cs"/>
              </a:rPr>
              <a:t>verliesverrekening</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deelnemingsvrijstelling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bedrijfsopvolgingsregeling</a:t>
            </a:r>
            <a:r>
              <a:rPr lang="en-GB" sz="1200" b="0" i="0" u="none" strike="noStrike" kern="1200" dirty="0">
                <a:solidFill>
                  <a:schemeClr val="tx1"/>
                </a:solidFill>
                <a:effectLst/>
                <a:latin typeface="+mn-lt"/>
                <a:ea typeface="+mn-ea"/>
                <a:cs typeface="+mn-cs"/>
              </a:rPr>
              <a:t>.” </a:t>
            </a:r>
          </a:p>
          <a:p>
            <a:endParaRPr lang="en-GB" sz="1200" b="0" i="0" u="none" strike="noStrike"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3.4 </a:t>
            </a:r>
            <a:r>
              <a:rPr lang="en-GB" sz="1200" b="0" i="0" kern="1200" dirty="0" err="1">
                <a:solidFill>
                  <a:schemeClr val="tx1"/>
                </a:solidFill>
                <a:effectLst/>
                <a:latin typeface="+mn-lt"/>
                <a:ea typeface="+mn-ea"/>
                <a:cs typeface="+mn-cs"/>
              </a:rPr>
              <a:t>Innovatie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Het </a:t>
            </a:r>
            <a:r>
              <a:rPr lang="en-GB" sz="1200" b="0" i="0" kern="1200" dirty="0" err="1">
                <a:solidFill>
                  <a:schemeClr val="tx1"/>
                </a:solidFill>
                <a:effectLst/>
                <a:latin typeface="+mn-lt"/>
                <a:ea typeface="+mn-ea"/>
                <a:cs typeface="+mn-cs"/>
              </a:rPr>
              <a:t>kabinet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beoogt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bedrijven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ondersteunen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bij</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investeringen</a:t>
            </a:r>
            <a:r>
              <a:rPr lang="en-GB" sz="1200" b="0" i="0" kern="1200" dirty="0">
                <a:solidFill>
                  <a:schemeClr val="tx1"/>
                </a:solidFill>
                <a:effectLst/>
                <a:latin typeface="+mn-lt"/>
                <a:ea typeface="+mn-ea"/>
                <a:cs typeface="+mn-cs"/>
              </a:rPr>
              <a:t> die </a:t>
            </a:r>
            <a:r>
              <a:rPr lang="en-GB" sz="1200" b="0" i="0" kern="1200" dirty="0" err="1">
                <a:solidFill>
                  <a:schemeClr val="tx1"/>
                </a:solidFill>
                <a:effectLst/>
                <a:latin typeface="+mn-lt"/>
                <a:ea typeface="+mn-ea"/>
                <a:cs typeface="+mn-cs"/>
              </a:rPr>
              <a:t>aansluiten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bij</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economie</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toekomst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meer</a:t>
            </a:r>
            <a:r>
              <a:rPr lang="en-GB" sz="1200" b="0" i="0" kern="1200" dirty="0">
                <a:solidFill>
                  <a:schemeClr val="tx1"/>
                </a:solidFill>
                <a:effectLst/>
                <a:latin typeface="+mn-lt"/>
                <a:ea typeface="+mn-ea"/>
                <a:cs typeface="+mn-cs"/>
              </a:rPr>
              <a:t> door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uitbreiding</a:t>
            </a:r>
            <a:r>
              <a:rPr lang="en-GB" sz="1200" b="0" i="0" kern="1200" dirty="0">
                <a:solidFill>
                  <a:schemeClr val="tx1"/>
                </a:solidFill>
                <a:effectLst/>
                <a:latin typeface="+mn-lt"/>
                <a:ea typeface="+mn-ea"/>
                <a:cs typeface="+mn-cs"/>
              </a:rPr>
              <a:t> van de WBSO </a:t>
            </a:r>
            <a:r>
              <a:rPr lang="en-GB" sz="1200" b="0" i="0" kern="1200" dirty="0" err="1">
                <a:solidFill>
                  <a:schemeClr val="tx1"/>
                </a:solidFill>
                <a:effectLst/>
                <a:latin typeface="+mn-lt"/>
                <a:ea typeface="+mn-ea"/>
                <a:cs typeface="+mn-cs"/>
              </a:rPr>
              <a:t>gericht</a:t>
            </a:r>
            <a:r>
              <a:rPr lang="en-GB" sz="1200" b="0" i="0" kern="1200" dirty="0">
                <a:solidFill>
                  <a:schemeClr val="tx1"/>
                </a:solidFill>
                <a:effectLst/>
                <a:latin typeface="+mn-lt"/>
                <a:ea typeface="+mn-ea"/>
                <a:cs typeface="+mn-cs"/>
              </a:rPr>
              <a:t> op de </a:t>
            </a:r>
            <a:r>
              <a:rPr lang="en-GB" sz="1200" b="0" i="0" kern="1200" dirty="0" err="1">
                <a:solidFill>
                  <a:schemeClr val="tx1"/>
                </a:solidFill>
                <a:effectLst/>
                <a:latin typeface="+mn-lt"/>
                <a:ea typeface="+mn-ea"/>
                <a:cs typeface="+mn-cs"/>
              </a:rPr>
              <a:t>ontwikkeling</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kunstmatige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intelligentie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andere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technologische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innovaties</a:t>
            </a:r>
            <a:r>
              <a:rPr lang="en-GB" sz="1200" b="0" i="0" kern="1200" dirty="0">
                <a:solidFill>
                  <a:schemeClr val="tx1"/>
                </a:solidFill>
                <a:effectLst/>
                <a:latin typeface="+mn-lt"/>
                <a:ea typeface="+mn-ea"/>
                <a:cs typeface="+mn-cs"/>
              </a:rPr>
              <a:t>, het </a:t>
            </a:r>
            <a:r>
              <a:rPr lang="en-GB" sz="1200" b="0" i="0" kern="1200" dirty="0" err="1">
                <a:solidFill>
                  <a:schemeClr val="tx1"/>
                </a:solidFill>
                <a:effectLst/>
                <a:latin typeface="+mn-lt"/>
                <a:ea typeface="+mn-ea"/>
                <a:cs typeface="+mn-cs"/>
              </a:rPr>
              <a:t>behoud</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innovatiebox</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voortzetting</a:t>
            </a:r>
            <a:r>
              <a:rPr lang="en-GB" sz="1200" b="0" i="0" kern="1200" dirty="0">
                <a:solidFill>
                  <a:schemeClr val="tx1"/>
                </a:solidFill>
                <a:effectLst/>
                <a:latin typeface="+mn-lt"/>
                <a:ea typeface="+mn-ea"/>
                <a:cs typeface="+mn-cs"/>
              </a:rPr>
              <a:t> van de </a:t>
            </a:r>
            <a:r>
              <a:rPr lang="en-GB" sz="1200" b="0" i="0" kern="1200" dirty="0" err="1">
                <a:solidFill>
                  <a:schemeClr val="tx1"/>
                </a:solidFill>
                <a:effectLst/>
                <a:latin typeface="+mn-lt"/>
                <a:ea typeface="+mn-ea"/>
                <a:cs typeface="+mn-cs"/>
              </a:rPr>
              <a:t>expatregeling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Daarnaast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wordt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beoogd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bestaande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investeringsfaciliteiten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zoals</a:t>
            </a:r>
            <a:r>
              <a:rPr lang="en-GB" sz="1200" b="0" i="0" kern="1200" dirty="0">
                <a:solidFill>
                  <a:schemeClr val="tx1"/>
                </a:solidFill>
                <a:effectLst/>
                <a:latin typeface="+mn-lt"/>
                <a:ea typeface="+mn-ea"/>
                <a:cs typeface="+mn-cs"/>
              </a:rPr>
              <a:t> de EIA, MIA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VAMIL, </a:t>
            </a:r>
            <a:r>
              <a:rPr lang="en-GB" sz="1200" b="0" i="0" kern="1200" dirty="0" err="1">
                <a:solidFill>
                  <a:schemeClr val="tx1"/>
                </a:solidFill>
                <a:effectLst/>
                <a:latin typeface="+mn-lt"/>
                <a:ea typeface="+mn-ea"/>
                <a:cs typeface="+mn-cs"/>
              </a:rPr>
              <a:t>waar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mogelijk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samen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voegen</a:t>
            </a:r>
            <a:r>
              <a:rPr lang="en-GB" sz="1200" b="0" i="0" kern="1200" dirty="0">
                <a:solidFill>
                  <a:schemeClr val="tx1"/>
                </a:solidFill>
                <a:effectLst/>
                <a:latin typeface="+mn-lt"/>
                <a:ea typeface="+mn-ea"/>
                <a:cs typeface="+mn-cs"/>
              </a:rPr>
              <a:t> tot </a:t>
            </a:r>
            <a:r>
              <a:rPr lang="en-GB" sz="1200" b="0" i="0" kern="1200" dirty="0" err="1">
                <a:solidFill>
                  <a:schemeClr val="tx1"/>
                </a:solidFill>
                <a:effectLst/>
                <a:latin typeface="+mn-lt"/>
                <a:ea typeface="+mn-ea"/>
                <a:cs typeface="+mn-cs"/>
              </a:rPr>
              <a:t>één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robuuste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overzichtelijke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investeringsregeling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teneinde</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uitvoerbaarheid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toegankelijkheid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vergroten.</a:t>
            </a:r>
            <a:r>
              <a:rPr lang="en-GB" sz="1200" b="1" i="0" kern="1200" dirty="0">
                <a:solidFill>
                  <a:schemeClr val="tx1"/>
                </a:solidFill>
                <a:effectLst/>
                <a:latin typeface="+mn-lt"/>
                <a:ea typeface="+mn-ea"/>
                <a:cs typeface="+mn-cs"/>
              </a:rPr>
              <a:t>38</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Voorts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zet</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coalitie</a:t>
            </a:r>
            <a:r>
              <a:rPr lang="en-GB" sz="1200" b="0" i="0" kern="1200" dirty="0">
                <a:solidFill>
                  <a:schemeClr val="tx1"/>
                </a:solidFill>
                <a:effectLst/>
                <a:latin typeface="+mn-lt"/>
                <a:ea typeface="+mn-ea"/>
                <a:cs typeface="+mn-cs"/>
              </a:rPr>
              <a:t> in op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aantrekkelijk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klimaat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startups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scale-ups, </a:t>
            </a:r>
            <a:r>
              <a:rPr lang="en-GB" sz="1200" b="0" i="0" kern="1200" dirty="0" err="1">
                <a:solidFill>
                  <a:schemeClr val="tx1"/>
                </a:solidFill>
                <a:effectLst/>
                <a:latin typeface="+mn-lt"/>
                <a:ea typeface="+mn-ea"/>
                <a:cs typeface="+mn-cs"/>
              </a:rPr>
              <a:t>onder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meer</a:t>
            </a:r>
            <a:r>
              <a:rPr lang="en-GB" sz="1200" b="0" i="0" kern="1200" dirty="0">
                <a:solidFill>
                  <a:schemeClr val="tx1"/>
                </a:solidFill>
                <a:effectLst/>
                <a:latin typeface="+mn-lt"/>
                <a:ea typeface="+mn-ea"/>
                <a:cs typeface="+mn-cs"/>
              </a:rPr>
              <a:t> door het </a:t>
            </a:r>
            <a:r>
              <a:rPr lang="en-GB" sz="1200" b="0" i="0" kern="1200" dirty="0" err="1">
                <a:solidFill>
                  <a:schemeClr val="tx1"/>
                </a:solidFill>
                <a:effectLst/>
                <a:latin typeface="+mn-lt"/>
                <a:ea typeface="+mn-ea"/>
                <a:cs typeface="+mn-cs"/>
              </a:rPr>
              <a:t>eenvoudiger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maken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medewerkers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deels</a:t>
            </a:r>
            <a:r>
              <a:rPr lang="en-GB" sz="1200" b="0" i="0" kern="1200" dirty="0">
                <a:solidFill>
                  <a:schemeClr val="tx1"/>
                </a:solidFill>
                <a:effectLst/>
                <a:latin typeface="+mn-lt"/>
                <a:ea typeface="+mn-ea"/>
                <a:cs typeface="+mn-cs"/>
              </a:rPr>
              <a:t>) in </a:t>
            </a:r>
            <a:r>
              <a:rPr lang="en-GB" sz="1200" b="0" i="0" kern="1200" dirty="0" err="1">
                <a:solidFill>
                  <a:schemeClr val="tx1"/>
                </a:solidFill>
                <a:effectLst/>
                <a:latin typeface="+mn-lt"/>
                <a:ea typeface="+mn-ea"/>
                <a:cs typeface="+mn-cs"/>
              </a:rPr>
              <a:t>aandelen</a:t>
            </a:r>
            <a:r>
              <a:rPr lang="en-GB" sz="1200" b="0" i="0" kern="1200" dirty="0">
                <a:solidFill>
                  <a:schemeClr val="tx1"/>
                </a:solidFill>
                <a:effectLst/>
                <a:latin typeface="+mn-lt"/>
                <a:ea typeface="+mn-ea"/>
                <a:cs typeface="+mn-cs"/>
              </a:rPr>
              <a:t> of </a:t>
            </a:r>
            <a:r>
              <a:rPr lang="en-GB" sz="1200" b="0" i="0" kern="1200" dirty="0" err="1">
                <a:solidFill>
                  <a:schemeClr val="tx1"/>
                </a:solidFill>
                <a:effectLst/>
                <a:latin typeface="+mn-lt"/>
                <a:ea typeface="+mn-ea"/>
                <a:cs typeface="+mn-cs"/>
              </a:rPr>
              <a:t>aandelenopties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belonen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door </a:t>
            </a:r>
            <a:r>
              <a:rPr lang="en-GB" sz="1200" b="0" i="0" kern="1200" dirty="0" err="1">
                <a:solidFill>
                  <a:schemeClr val="tx1"/>
                </a:solidFill>
                <a:effectLst/>
                <a:latin typeface="+mn-lt"/>
                <a:ea typeface="+mn-ea"/>
                <a:cs typeface="+mn-cs"/>
              </a:rPr>
              <a:t>uitbreiding</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mogelijkheden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fiscaal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gefaciliteerde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vormen</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financiële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medewerkersparticipatie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waarbij</a:t>
            </a:r>
            <a:r>
              <a:rPr lang="en-GB" sz="1200" b="0" i="0" kern="1200" dirty="0">
                <a:solidFill>
                  <a:schemeClr val="tx1"/>
                </a:solidFill>
                <a:effectLst/>
                <a:latin typeface="+mn-lt"/>
                <a:ea typeface="+mn-ea"/>
                <a:cs typeface="+mn-cs"/>
              </a:rPr>
              <a:t> reeds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wetsvoorstel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aandelenopties</a:t>
            </a:r>
            <a:r>
              <a:rPr lang="en-GB" sz="1200" b="0" i="0" kern="1200" dirty="0">
                <a:solidFill>
                  <a:schemeClr val="tx1"/>
                </a:solidFill>
                <a:effectLst/>
                <a:latin typeface="+mn-lt"/>
                <a:ea typeface="+mn-ea"/>
                <a:cs typeface="+mn-cs"/>
              </a:rPr>
              <a:t> in </a:t>
            </a:r>
            <a:r>
              <a:rPr lang="en-GB" sz="1200" b="0" i="0" kern="1200" dirty="0" err="1">
                <a:solidFill>
                  <a:schemeClr val="tx1"/>
                </a:solidFill>
                <a:effectLst/>
                <a:latin typeface="+mn-lt"/>
                <a:ea typeface="+mn-ea"/>
                <a:cs typeface="+mn-cs"/>
              </a:rPr>
              <a:t>voorbereiding</a:t>
            </a:r>
            <a:r>
              <a:rPr lang="en-GB" sz="1200" b="0" i="0" kern="1200" dirty="0">
                <a:solidFill>
                  <a:schemeClr val="tx1"/>
                </a:solidFill>
                <a:effectLst/>
                <a:latin typeface="+mn-lt"/>
                <a:ea typeface="+mn-ea"/>
                <a:cs typeface="+mn-cs"/>
              </a:rPr>
              <a:t> is.</a:t>
            </a:r>
            <a:r>
              <a:rPr lang="en-GB" sz="1200" b="1" i="0" kern="1200" dirty="0">
                <a:solidFill>
                  <a:schemeClr val="tx1"/>
                </a:solidFill>
                <a:effectLst/>
                <a:latin typeface="+mn-lt"/>
                <a:ea typeface="+mn-ea"/>
                <a:cs typeface="+mn-cs"/>
              </a:rPr>
              <a:t>39</a:t>
            </a:r>
            <a:r>
              <a:rPr lang="en-GB" sz="1200" b="0" i="0" kern="1200" dirty="0">
                <a:solidFill>
                  <a:schemeClr val="tx1"/>
                </a:solidFill>
                <a:effectLst/>
                <a:latin typeface="+mn-lt"/>
                <a:ea typeface="+mn-ea"/>
                <a:cs typeface="+mn-cs"/>
              </a:rPr>
              <a:t>Ook </a:t>
            </a:r>
            <a:r>
              <a:rPr lang="en-GB" sz="1200" b="0" i="0" kern="1200" dirty="0" err="1">
                <a:solidFill>
                  <a:schemeClr val="tx1"/>
                </a:solidFill>
                <a:effectLst/>
                <a:latin typeface="+mn-lt"/>
                <a:ea typeface="+mn-ea"/>
                <a:cs typeface="+mn-cs"/>
              </a:rPr>
              <a:t>duurzaam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verantwoord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ondernemerschap</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krijgt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expliciete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aandacht</a:t>
            </a:r>
            <a:r>
              <a:rPr lang="en-GB" sz="1200" b="0" i="0" kern="1200" dirty="0">
                <a:solidFill>
                  <a:schemeClr val="tx1"/>
                </a:solidFill>
                <a:effectLst/>
                <a:latin typeface="+mn-lt"/>
                <a:ea typeface="+mn-ea"/>
                <a:cs typeface="+mn-cs"/>
              </a:rPr>
              <a:t>, met het </a:t>
            </a:r>
            <a:r>
              <a:rPr lang="en-GB" sz="1200" b="0" i="0" kern="1200" dirty="0" err="1">
                <a:solidFill>
                  <a:schemeClr val="tx1"/>
                </a:solidFill>
                <a:effectLst/>
                <a:latin typeface="+mn-lt"/>
                <a:ea typeface="+mn-ea"/>
                <a:cs typeface="+mn-cs"/>
              </a:rPr>
              <a:t>voornemen</a:t>
            </a:r>
            <a:r>
              <a:rPr lang="en-GB" sz="1200" b="0" i="0" kern="1200" dirty="0">
                <a:solidFill>
                  <a:schemeClr val="tx1"/>
                </a:solidFill>
                <a:effectLst/>
                <a:latin typeface="+mn-lt"/>
                <a:ea typeface="+mn-ea"/>
                <a:cs typeface="+mn-cs"/>
              </a:rPr>
              <a:t> de ‘</a:t>
            </a:r>
            <a:r>
              <a:rPr lang="en-GB" sz="1200" b="0" i="0" kern="1200" dirty="0" err="1">
                <a:solidFill>
                  <a:schemeClr val="tx1"/>
                </a:solidFill>
                <a:effectLst/>
                <a:latin typeface="+mn-lt"/>
                <a:ea typeface="+mn-ea"/>
                <a:cs typeface="+mn-cs"/>
              </a:rPr>
              <a:t>rentmeestervennootschap</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als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nieuwe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rechtsvorm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wettelijk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verankeren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administratieve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lasten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kosten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verlagen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voor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ondernemingen</a:t>
            </a:r>
            <a:r>
              <a:rPr lang="en-GB" sz="1200" b="0" i="0" kern="1200" dirty="0">
                <a:solidFill>
                  <a:schemeClr val="tx1"/>
                </a:solidFill>
                <a:effectLst/>
                <a:latin typeface="+mn-lt"/>
                <a:ea typeface="+mn-ea"/>
                <a:cs typeface="+mn-cs"/>
              </a:rPr>
              <a:t> die </a:t>
            </a:r>
            <a:r>
              <a:rPr lang="en-GB" sz="1200" b="0" i="0" kern="1200" dirty="0" err="1">
                <a:solidFill>
                  <a:schemeClr val="tx1"/>
                </a:solidFill>
                <a:effectLst/>
                <a:latin typeface="+mn-lt"/>
                <a:ea typeface="+mn-ea"/>
                <a:cs typeface="+mn-cs"/>
              </a:rPr>
              <a:t>duurzaam</a:t>
            </a:r>
            <a:r>
              <a:rPr lang="en-GB" sz="1200" b="0" i="0" kern="1200" dirty="0">
                <a:solidFill>
                  <a:schemeClr val="tx1"/>
                </a:solidFill>
                <a:effectLst/>
                <a:latin typeface="+mn-lt"/>
                <a:ea typeface="+mn-ea"/>
                <a:cs typeface="+mn-cs"/>
              </a:rPr>
              <a:t> opereren.</a:t>
            </a:r>
            <a:r>
              <a:rPr lang="en-GB" sz="1200" b="1" i="0" kern="1200" dirty="0">
                <a:solidFill>
                  <a:schemeClr val="tx1"/>
                </a:solidFill>
                <a:effectLst/>
                <a:latin typeface="+mn-lt"/>
                <a:ea typeface="+mn-ea"/>
                <a:cs typeface="+mn-cs"/>
              </a:rPr>
              <a:t>40</a:t>
            </a:r>
            <a:endParaRPr lang="en-GB" sz="1200" b="0" i="0" kern="1200" dirty="0">
              <a:solidFill>
                <a:schemeClr val="tx1"/>
              </a:solidFill>
              <a:effectLst/>
              <a:latin typeface="+mn-lt"/>
              <a:ea typeface="+mn-ea"/>
              <a:cs typeface="+mn-cs"/>
            </a:endParaRPr>
          </a:p>
          <a:p>
            <a:endParaRPr lang="en-NL" dirty="0"/>
          </a:p>
        </p:txBody>
      </p:sp>
      <p:sp>
        <p:nvSpPr>
          <p:cNvPr id="4" name="Slide Number Placeholder 3">
            <a:extLst>
              <a:ext uri="{FF2B5EF4-FFF2-40B4-BE49-F238E27FC236}">
                <a16:creationId xmlns:a16="http://schemas.microsoft.com/office/drawing/2014/main" id="{7C083F09-4BC4-582E-62A6-8F2433E67432}"/>
              </a:ext>
            </a:extLst>
          </p:cNvPr>
          <p:cNvSpPr>
            <a:spLocks noGrp="1"/>
          </p:cNvSpPr>
          <p:nvPr>
            <p:ph type="sldNum" sz="quarter" idx="5"/>
          </p:nvPr>
        </p:nvSpPr>
        <p:spPr/>
        <p:txBody>
          <a:bodyPr/>
          <a:lstStyle/>
          <a:p>
            <a:fld id="{7B798FB6-8663-4C6B-9923-CEAA4E7BE819}" type="slidenum">
              <a:rPr lang="nl-NL" smtClean="0"/>
              <a:t>56</a:t>
            </a:fld>
            <a:endParaRPr lang="nl-NL"/>
          </a:p>
        </p:txBody>
      </p:sp>
    </p:spTree>
    <p:extLst>
      <p:ext uri="{BB962C8B-B14F-4D97-AF65-F5344CB8AC3E}">
        <p14:creationId xmlns:p14="http://schemas.microsoft.com/office/powerpoint/2010/main" val="3760064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6668A-8572-A046-97D7-1F2F17C7E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C4332-788F-9414-2C0C-F4C9F25CC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A2C1F-FEEC-A6A0-5AD8-1360DCFA38A7}"/>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08384519-1EE7-ABA6-462A-0FBD57CE9241}"/>
              </a:ext>
            </a:extLst>
          </p:cNvPr>
          <p:cNvSpPr>
            <a:spLocks noGrp="1"/>
          </p:cNvSpPr>
          <p:nvPr>
            <p:ph type="sldNum" sz="quarter" idx="5"/>
          </p:nvPr>
        </p:nvSpPr>
        <p:spPr/>
        <p:txBody>
          <a:bodyPr/>
          <a:lstStyle/>
          <a:p>
            <a:fld id="{7B798FB6-8663-4C6B-9923-CEAA4E7BE819}" type="slidenum">
              <a:rPr lang="nl-NL" smtClean="0"/>
              <a:t>57</a:t>
            </a:fld>
            <a:endParaRPr lang="nl-NL"/>
          </a:p>
        </p:txBody>
      </p:sp>
    </p:spTree>
    <p:extLst>
      <p:ext uri="{BB962C8B-B14F-4D97-AF65-F5344CB8AC3E}">
        <p14:creationId xmlns:p14="http://schemas.microsoft.com/office/powerpoint/2010/main" val="2952222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D486-CEBA-D061-88D2-9048504A8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BD4D7-8A04-33AC-099E-6BAA0B124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A09F8-D81B-1682-D664-F850C38AE2A0}"/>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EB86ECB5-4094-B334-3C9B-47D0FB8102E1}"/>
              </a:ext>
            </a:extLst>
          </p:cNvPr>
          <p:cNvSpPr>
            <a:spLocks noGrp="1"/>
          </p:cNvSpPr>
          <p:nvPr>
            <p:ph type="sldNum" sz="quarter" idx="5"/>
          </p:nvPr>
        </p:nvSpPr>
        <p:spPr/>
        <p:txBody>
          <a:bodyPr/>
          <a:lstStyle/>
          <a:p>
            <a:fld id="{7B798FB6-8663-4C6B-9923-CEAA4E7BE819}" type="slidenum">
              <a:rPr lang="nl-NL" smtClean="0"/>
              <a:t>58</a:t>
            </a:fld>
            <a:endParaRPr lang="nl-NL"/>
          </a:p>
        </p:txBody>
      </p:sp>
    </p:spTree>
    <p:extLst>
      <p:ext uri="{BB962C8B-B14F-4D97-AF65-F5344CB8AC3E}">
        <p14:creationId xmlns:p14="http://schemas.microsoft.com/office/powerpoint/2010/main" val="3733170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6B042-D848-4179-E511-D51A589A6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0E6B1-E4CE-B101-4B6F-0C54C2717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1F067-EDBF-4520-2E36-92FBD71CC5DD}"/>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9BC074DA-4C22-AC5D-9FA0-AD2CA72CFAB3}"/>
              </a:ext>
            </a:extLst>
          </p:cNvPr>
          <p:cNvSpPr>
            <a:spLocks noGrp="1"/>
          </p:cNvSpPr>
          <p:nvPr>
            <p:ph type="sldNum" sz="quarter" idx="5"/>
          </p:nvPr>
        </p:nvSpPr>
        <p:spPr/>
        <p:txBody>
          <a:bodyPr/>
          <a:lstStyle/>
          <a:p>
            <a:fld id="{7B798FB6-8663-4C6B-9923-CEAA4E7BE819}" type="slidenum">
              <a:rPr lang="nl-NL" smtClean="0"/>
              <a:t>59</a:t>
            </a:fld>
            <a:endParaRPr lang="nl-NL"/>
          </a:p>
        </p:txBody>
      </p:sp>
    </p:spTree>
    <p:extLst>
      <p:ext uri="{BB962C8B-B14F-4D97-AF65-F5344CB8AC3E}">
        <p14:creationId xmlns:p14="http://schemas.microsoft.com/office/powerpoint/2010/main" val="2954201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9F174-8DC3-440A-56DB-E820D1340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E09FD-9819-007F-BE2A-D51181089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A5365-5F02-1F6C-51BA-E21D246BB431}"/>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7AA72A52-E87B-4018-1EE4-96FF547160DD}"/>
              </a:ext>
            </a:extLst>
          </p:cNvPr>
          <p:cNvSpPr>
            <a:spLocks noGrp="1"/>
          </p:cNvSpPr>
          <p:nvPr>
            <p:ph type="sldNum" sz="quarter" idx="5"/>
          </p:nvPr>
        </p:nvSpPr>
        <p:spPr/>
        <p:txBody>
          <a:bodyPr/>
          <a:lstStyle/>
          <a:p>
            <a:fld id="{7B798FB6-8663-4C6B-9923-CEAA4E7BE819}" type="slidenum">
              <a:rPr lang="nl-NL" smtClean="0"/>
              <a:t>60</a:t>
            </a:fld>
            <a:endParaRPr lang="nl-NL"/>
          </a:p>
        </p:txBody>
      </p:sp>
    </p:spTree>
    <p:extLst>
      <p:ext uri="{BB962C8B-B14F-4D97-AF65-F5344CB8AC3E}">
        <p14:creationId xmlns:p14="http://schemas.microsoft.com/office/powerpoint/2010/main" val="271976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B101-D4BB-417A-7520-64DC993E5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EED52-F3E1-4CCB-82F2-90F49F736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9CA8A-F40B-50EC-DC9C-D23465F00220}"/>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6E66C33-E0A8-A5A9-06DB-D2E531041C90}"/>
              </a:ext>
            </a:extLst>
          </p:cNvPr>
          <p:cNvSpPr>
            <a:spLocks noGrp="1"/>
          </p:cNvSpPr>
          <p:nvPr>
            <p:ph type="sldNum" sz="quarter" idx="5"/>
          </p:nvPr>
        </p:nvSpPr>
        <p:spPr/>
        <p:txBody>
          <a:bodyPr/>
          <a:lstStyle/>
          <a:p>
            <a:fld id="{7B798FB6-8663-4C6B-9923-CEAA4E7BE819}" type="slidenum">
              <a:rPr lang="nl-NL" smtClean="0"/>
              <a:t>61</a:t>
            </a:fld>
            <a:endParaRPr lang="nl-NL"/>
          </a:p>
        </p:txBody>
      </p:sp>
    </p:spTree>
    <p:extLst>
      <p:ext uri="{BB962C8B-B14F-4D97-AF65-F5344CB8AC3E}">
        <p14:creationId xmlns:p14="http://schemas.microsoft.com/office/powerpoint/2010/main" val="4212677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E24E-4629-CD5A-B0E2-294BBC80F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DF6E6-E376-B7A9-512D-6FDCA3B47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2DC36-6247-89EE-E756-E7F15F1CA68C}"/>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C230587F-AEDE-ABE1-C188-8D7936408018}"/>
              </a:ext>
            </a:extLst>
          </p:cNvPr>
          <p:cNvSpPr>
            <a:spLocks noGrp="1"/>
          </p:cNvSpPr>
          <p:nvPr>
            <p:ph type="sldNum" sz="quarter" idx="5"/>
          </p:nvPr>
        </p:nvSpPr>
        <p:spPr/>
        <p:txBody>
          <a:bodyPr/>
          <a:lstStyle/>
          <a:p>
            <a:fld id="{7B798FB6-8663-4C6B-9923-CEAA4E7BE819}" type="slidenum">
              <a:rPr lang="nl-NL" smtClean="0"/>
              <a:t>62</a:t>
            </a:fld>
            <a:endParaRPr lang="nl-NL"/>
          </a:p>
        </p:txBody>
      </p:sp>
    </p:spTree>
    <p:extLst>
      <p:ext uri="{BB962C8B-B14F-4D97-AF65-F5344CB8AC3E}">
        <p14:creationId xmlns:p14="http://schemas.microsoft.com/office/powerpoint/2010/main" val="360061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A02F0-045E-4E38-AF05-36CD0E8B2D39}" type="slidenum">
              <a:rPr lang="en-US" smtClean="0"/>
              <a:t>4</a:t>
            </a:fld>
            <a:endParaRPr lang="en-US"/>
          </a:p>
        </p:txBody>
      </p:sp>
    </p:spTree>
    <p:extLst>
      <p:ext uri="{BB962C8B-B14F-4D97-AF65-F5344CB8AC3E}">
        <p14:creationId xmlns:p14="http://schemas.microsoft.com/office/powerpoint/2010/main" val="312734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pPr>
            <a:endParaRPr lang="en-US" dirty="0"/>
          </a:p>
        </p:txBody>
      </p:sp>
      <p:sp>
        <p:nvSpPr>
          <p:cNvPr id="4" name="Slide Number Placeholder 3"/>
          <p:cNvSpPr>
            <a:spLocks noGrp="1"/>
          </p:cNvSpPr>
          <p:nvPr>
            <p:ph type="sldNum" sz="quarter" idx="5"/>
          </p:nvPr>
        </p:nvSpPr>
        <p:spPr/>
        <p:txBody>
          <a:bodyPr/>
          <a:lstStyle/>
          <a:p>
            <a:fld id="{C663C709-BC1E-4428-822B-BC9D0C74BF34}" type="slidenum">
              <a:rPr lang="nl-NL" smtClean="0"/>
              <a:t>5</a:t>
            </a:fld>
            <a:endParaRPr lang="nl-NL"/>
          </a:p>
        </p:txBody>
      </p:sp>
    </p:spTree>
    <p:extLst>
      <p:ext uri="{BB962C8B-B14F-4D97-AF65-F5344CB8AC3E}">
        <p14:creationId xmlns:p14="http://schemas.microsoft.com/office/powerpoint/2010/main" val="337784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 </a:t>
            </a:r>
            <a:r>
              <a:rPr lang="en-US" err="1"/>
              <a:t>middenklasse</a:t>
            </a:r>
            <a:r>
              <a:rPr lang="en-US"/>
              <a:t> die 80 cent </a:t>
            </a:r>
            <a:r>
              <a:rPr lang="en-US" err="1"/>
              <a:t>belasting</a:t>
            </a:r>
            <a:r>
              <a:rPr lang="en-US"/>
              <a:t> </a:t>
            </a:r>
            <a:r>
              <a:rPr lang="en-US" err="1"/>
              <a:t>betaalt</a:t>
            </a:r>
            <a:r>
              <a:rPr lang="en-US"/>
              <a:t> over </a:t>
            </a:r>
            <a:r>
              <a:rPr lang="en-US" err="1"/>
              <a:t>iedere</a:t>
            </a:r>
            <a:r>
              <a:rPr lang="en-US"/>
              <a:t> euro</a:t>
            </a:r>
            <a:endParaRPr lang="en-NL"/>
          </a:p>
        </p:txBody>
      </p:sp>
      <p:sp>
        <p:nvSpPr>
          <p:cNvPr id="4" name="Slide Number Placeholder 3"/>
          <p:cNvSpPr>
            <a:spLocks noGrp="1"/>
          </p:cNvSpPr>
          <p:nvPr>
            <p:ph type="sldNum" sz="quarter" idx="5"/>
          </p:nvPr>
        </p:nvSpPr>
        <p:spPr/>
        <p:txBody>
          <a:bodyPr/>
          <a:lstStyle/>
          <a:p>
            <a:fld id="{C663C709-BC1E-4428-822B-BC9D0C74BF34}" type="slidenum">
              <a:rPr lang="nl-NL" smtClean="0"/>
              <a:t>6</a:t>
            </a:fld>
            <a:endParaRPr lang="nl-NL"/>
          </a:p>
        </p:txBody>
      </p:sp>
    </p:spTree>
    <p:extLst>
      <p:ext uri="{BB962C8B-B14F-4D97-AF65-F5344CB8AC3E}">
        <p14:creationId xmlns:p14="http://schemas.microsoft.com/office/powerpoint/2010/main" val="105327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Not</a:t>
            </a:r>
            <a:r>
              <a:rPr lang="nl-NL" dirty="0"/>
              <a:t> </a:t>
            </a:r>
            <a:r>
              <a:rPr lang="nl-NL" dirty="0" err="1"/>
              <a:t>included</a:t>
            </a:r>
            <a:r>
              <a:rPr lang="nl-NL" dirty="0"/>
              <a:t> is </a:t>
            </a:r>
            <a:r>
              <a:rPr lang="nl-NL" dirty="0" err="1"/>
              <a:t>the</a:t>
            </a:r>
            <a:r>
              <a:rPr lang="nl-NL" dirty="0"/>
              <a:t> </a:t>
            </a:r>
            <a:r>
              <a:rPr lang="nl-NL" dirty="0" err="1"/>
              <a:t>costs</a:t>
            </a:r>
            <a:r>
              <a:rPr lang="nl-NL" dirty="0"/>
              <a:t> </a:t>
            </a:r>
            <a:r>
              <a:rPr lang="nl-NL" dirty="0" err="1"/>
              <a:t>people</a:t>
            </a:r>
            <a:r>
              <a:rPr lang="nl-NL" dirty="0"/>
              <a:t> </a:t>
            </a:r>
            <a:r>
              <a:rPr lang="nl-NL" dirty="0" err="1"/>
              <a:t>need</a:t>
            </a:r>
            <a:r>
              <a:rPr lang="nl-NL" dirty="0"/>
              <a:t> </a:t>
            </a:r>
            <a:r>
              <a:rPr lang="nl-NL" dirty="0" err="1"/>
              <a:t>to</a:t>
            </a:r>
            <a:r>
              <a:rPr lang="nl-NL" dirty="0"/>
              <a:t> make </a:t>
            </a:r>
            <a:r>
              <a:rPr lang="nl-NL" dirty="0" err="1"/>
              <a:t>to</a:t>
            </a:r>
            <a:r>
              <a:rPr lang="nl-NL" dirty="0"/>
              <a:t> </a:t>
            </a:r>
            <a:r>
              <a:rPr lang="nl-NL" dirty="0" err="1"/>
              <a:t>arrange</a:t>
            </a:r>
            <a:r>
              <a:rPr lang="nl-NL" dirty="0"/>
              <a:t> </a:t>
            </a:r>
            <a:r>
              <a:rPr lang="nl-NL" dirty="0" err="1"/>
              <a:t>childcare</a:t>
            </a:r>
            <a:r>
              <a:rPr lang="nl-NL" dirty="0"/>
              <a:t>.</a:t>
            </a:r>
          </a:p>
        </p:txBody>
      </p:sp>
      <p:sp>
        <p:nvSpPr>
          <p:cNvPr id="4" name="Slide Number Placeholder 3"/>
          <p:cNvSpPr>
            <a:spLocks noGrp="1"/>
          </p:cNvSpPr>
          <p:nvPr>
            <p:ph type="sldNum" sz="quarter" idx="5"/>
          </p:nvPr>
        </p:nvSpPr>
        <p:spPr/>
        <p:txBody>
          <a:bodyPr/>
          <a:lstStyle/>
          <a:p>
            <a:fld id="{C663C709-BC1E-4428-822B-BC9D0C74BF34}" type="slidenum">
              <a:rPr lang="nl-NL" smtClean="0"/>
              <a:t>8</a:t>
            </a:fld>
            <a:endParaRPr lang="nl-NL"/>
          </a:p>
        </p:txBody>
      </p:sp>
    </p:spTree>
    <p:extLst>
      <p:ext uri="{BB962C8B-B14F-4D97-AF65-F5344CB8AC3E}">
        <p14:creationId xmlns:p14="http://schemas.microsoft.com/office/powerpoint/2010/main" val="318532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Not included: allowance at the municipal level, deduction for self-employed, costs people have to make for arranging child care. </a:t>
            </a:r>
          </a:p>
        </p:txBody>
      </p:sp>
      <p:sp>
        <p:nvSpPr>
          <p:cNvPr id="4" name="Slide Number Placeholder 3"/>
          <p:cNvSpPr>
            <a:spLocks noGrp="1"/>
          </p:cNvSpPr>
          <p:nvPr>
            <p:ph type="sldNum" sz="quarter" idx="5"/>
          </p:nvPr>
        </p:nvSpPr>
        <p:spPr/>
        <p:txBody>
          <a:bodyPr/>
          <a:lstStyle/>
          <a:p>
            <a:fld id="{C663C709-BC1E-4428-822B-BC9D0C74BF34}" type="slidenum">
              <a:rPr lang="nl-NL" smtClean="0"/>
              <a:t>18</a:t>
            </a:fld>
            <a:endParaRPr lang="nl-NL"/>
          </a:p>
        </p:txBody>
      </p:sp>
    </p:spTree>
    <p:extLst>
      <p:ext uri="{BB962C8B-B14F-4D97-AF65-F5344CB8AC3E}">
        <p14:creationId xmlns:p14="http://schemas.microsoft.com/office/powerpoint/2010/main" val="9738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A324-365F-6AC5-BF0C-15BC18363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ECA70-A303-38B1-1B95-BB1305133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10B8F-D2A9-68AA-CF5E-7DDF5DB061B9}"/>
              </a:ext>
            </a:extLst>
          </p:cNvPr>
          <p:cNvSpPr>
            <a:spLocks noGrp="1"/>
          </p:cNvSpPr>
          <p:nvPr>
            <p:ph type="body" idx="1"/>
          </p:nvPr>
        </p:nvSpPr>
        <p:spPr/>
        <p:txBody>
          <a:bodyPr/>
          <a:lstStyle/>
          <a:p>
            <a:r>
              <a:rPr lang="en-US" dirty="0">
                <a:latin typeface="Calibri"/>
                <a:ea typeface="Calibri"/>
                <a:cs typeface="Calibri"/>
              </a:rPr>
              <a:t>Not included: allowance at the municipal level, deduction for self-employed, costs people have to make for arranging child care. </a:t>
            </a:r>
          </a:p>
        </p:txBody>
      </p:sp>
      <p:sp>
        <p:nvSpPr>
          <p:cNvPr id="4" name="Slide Number Placeholder 3">
            <a:extLst>
              <a:ext uri="{FF2B5EF4-FFF2-40B4-BE49-F238E27FC236}">
                <a16:creationId xmlns:a16="http://schemas.microsoft.com/office/drawing/2014/main" id="{B29A3E00-9CDD-5B3F-F1C2-193E3355DA36}"/>
              </a:ext>
            </a:extLst>
          </p:cNvPr>
          <p:cNvSpPr>
            <a:spLocks noGrp="1"/>
          </p:cNvSpPr>
          <p:nvPr>
            <p:ph type="sldNum" sz="quarter" idx="5"/>
          </p:nvPr>
        </p:nvSpPr>
        <p:spPr/>
        <p:txBody>
          <a:bodyPr/>
          <a:lstStyle/>
          <a:p>
            <a:fld id="{C663C709-BC1E-4428-822B-BC9D0C74BF34}" type="slidenum">
              <a:rPr lang="nl-NL" smtClean="0"/>
              <a:t>19</a:t>
            </a:fld>
            <a:endParaRPr lang="nl-NL"/>
          </a:p>
        </p:txBody>
      </p:sp>
    </p:spTree>
    <p:extLst>
      <p:ext uri="{BB962C8B-B14F-4D97-AF65-F5344CB8AC3E}">
        <p14:creationId xmlns:p14="http://schemas.microsoft.com/office/powerpoint/2010/main" val="354173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663C709-BC1E-4428-822B-BC9D0C74BF34}" type="slidenum">
              <a:rPr lang="nl-NL" smtClean="0"/>
              <a:t>21</a:t>
            </a:fld>
            <a:endParaRPr lang="nl-NL"/>
          </a:p>
        </p:txBody>
      </p:sp>
    </p:spTree>
    <p:extLst>
      <p:ext uri="{BB962C8B-B14F-4D97-AF65-F5344CB8AC3E}">
        <p14:creationId xmlns:p14="http://schemas.microsoft.com/office/powerpoint/2010/main" val="194146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335FE-6B67-8286-F27D-EBF19D68A31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FAAA77-B6A2-6A70-72D9-A27DCFEB7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E09C491-2525-8CB8-34ED-392AA0173435}"/>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5" name="Tijdelijke aanduiding voor voettekst 4">
            <a:extLst>
              <a:ext uri="{FF2B5EF4-FFF2-40B4-BE49-F238E27FC236}">
                <a16:creationId xmlns:a16="http://schemas.microsoft.com/office/drawing/2014/main" id="{268CC8A5-F6BA-D1EB-939B-6524A6FD67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281247-6306-2BF4-1673-C90C268B5E6E}"/>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425103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758FB-EC70-7B63-580A-9D2658221AD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045F063-4448-DCBB-A7CD-F3A46989162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B69C31-5BA0-EF64-7BBD-8951E5701718}"/>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5" name="Tijdelijke aanduiding voor voettekst 4">
            <a:extLst>
              <a:ext uri="{FF2B5EF4-FFF2-40B4-BE49-F238E27FC236}">
                <a16:creationId xmlns:a16="http://schemas.microsoft.com/office/drawing/2014/main" id="{10EA1218-0E0D-3E4E-62C0-03929E9904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4A552A-08FA-5C1B-FDF0-F9AD1F2043B3}"/>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244218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2741CD7-3CC7-2A03-E59F-9DC146DC32C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A24B9EE-9815-0150-A6BD-F61703D552A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597972-F3FF-2C31-7064-D06F7F85D3E5}"/>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5" name="Tijdelijke aanduiding voor voettekst 4">
            <a:extLst>
              <a:ext uri="{FF2B5EF4-FFF2-40B4-BE49-F238E27FC236}">
                <a16:creationId xmlns:a16="http://schemas.microsoft.com/office/drawing/2014/main" id="{AB11064F-6C11-9ABF-899F-428A3E0D7F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92C4DA-1294-6FDE-1A32-B880F8176FF8}"/>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32336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92CFE-64D7-8B68-4F0E-9078FCE9B2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13334E-6D3D-6584-61DB-231A25690B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543638-F68A-10A4-8FA7-947B48EF0D0E}"/>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5" name="Tijdelijke aanduiding voor voettekst 4">
            <a:extLst>
              <a:ext uri="{FF2B5EF4-FFF2-40B4-BE49-F238E27FC236}">
                <a16:creationId xmlns:a16="http://schemas.microsoft.com/office/drawing/2014/main" id="{FC981439-5970-324E-5A42-4E7417BE95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AFA3BA-CB6D-92DA-75E5-6180CFDE0935}"/>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312246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C3121-5407-5B4A-780C-04D06090A22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B5C7D20-4DC8-2C34-2170-191F68191F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8E31BB3-370F-8177-CAC5-1B3CD3A0C00F}"/>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5" name="Tijdelijke aanduiding voor voettekst 4">
            <a:extLst>
              <a:ext uri="{FF2B5EF4-FFF2-40B4-BE49-F238E27FC236}">
                <a16:creationId xmlns:a16="http://schemas.microsoft.com/office/drawing/2014/main" id="{9310562E-D3A7-39F9-6EB8-432689E03F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19A138-D0AB-0C8E-36EA-1177E9920EA0}"/>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234318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F40E4-9A59-B731-EA0F-3278466A48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D5D10D-FCD3-A8E8-3339-8C6499C63FC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936525D-1AD0-D85F-320E-B7194BA93EA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EF9A69E-E879-5565-6386-AF0F32D98A02}"/>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6" name="Tijdelijke aanduiding voor voettekst 5">
            <a:extLst>
              <a:ext uri="{FF2B5EF4-FFF2-40B4-BE49-F238E27FC236}">
                <a16:creationId xmlns:a16="http://schemas.microsoft.com/office/drawing/2014/main" id="{7EFE62F2-E465-6407-0D5B-18B0275398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C897CF-A248-E72D-06F2-1042DE74DA13}"/>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119593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199E1-596E-72DB-0D79-4ED59F50A42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9B8741E-3029-4802-F864-C8D48F69A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48529BC-BE8D-1504-E1ED-7581E00350D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2B82BF7-902F-F76D-7DA6-12737E133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012A131-0963-3203-C149-D1B1CDD4BE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8A968DF-36F5-2AAA-F487-C2A81884AB23}"/>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8" name="Tijdelijke aanduiding voor voettekst 7">
            <a:extLst>
              <a:ext uri="{FF2B5EF4-FFF2-40B4-BE49-F238E27FC236}">
                <a16:creationId xmlns:a16="http://schemas.microsoft.com/office/drawing/2014/main" id="{C217D473-EED0-E2E3-D20F-5D0CF74ACF8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E3DDFB-52A1-FCFB-BCC2-35464BCAFB20}"/>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26457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89B53-E103-4F51-E344-32A33CC5879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BE0319D-7861-038B-5EBE-04A9198953DB}"/>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4" name="Tijdelijke aanduiding voor voettekst 3">
            <a:extLst>
              <a:ext uri="{FF2B5EF4-FFF2-40B4-BE49-F238E27FC236}">
                <a16:creationId xmlns:a16="http://schemas.microsoft.com/office/drawing/2014/main" id="{77C83842-FE25-F3E1-F2B4-92B8704C8A6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4816E85-0335-90B5-B2D3-EE325B8AAF16}"/>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108281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F42E12-DDBC-BB7C-DD28-044119725EFF}"/>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3" name="Tijdelijke aanduiding voor voettekst 2">
            <a:extLst>
              <a:ext uri="{FF2B5EF4-FFF2-40B4-BE49-F238E27FC236}">
                <a16:creationId xmlns:a16="http://schemas.microsoft.com/office/drawing/2014/main" id="{361DB8BD-965A-825F-6351-BE0690CD1C5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70F6DE2-DF77-7266-5B99-37527B4B1A58}"/>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10448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62C33-57E6-F97A-CA0F-D1D701AA498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C96690E-5047-19AA-79F1-213CC8BC9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8D6F322-D4B2-FF46-D538-2BD6E348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6662994-3516-E1BB-B12B-2CD5851BDC59}"/>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6" name="Tijdelijke aanduiding voor voettekst 5">
            <a:extLst>
              <a:ext uri="{FF2B5EF4-FFF2-40B4-BE49-F238E27FC236}">
                <a16:creationId xmlns:a16="http://schemas.microsoft.com/office/drawing/2014/main" id="{C7F6D0A0-B674-878E-385C-304F732B48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DBEA5F8-69FE-AEB4-E2A1-3BA81D47F9B7}"/>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40808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8B038-EA8D-F3EB-2FFF-A3B0D60C7B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2AE649C-D801-85F6-3178-3ED1E8597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C44BDB8-2D7F-3E74-9B95-F32CD9E4C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3395185-1F7D-A1A9-B979-F1B4F39C3E4D}"/>
              </a:ext>
            </a:extLst>
          </p:cNvPr>
          <p:cNvSpPr>
            <a:spLocks noGrp="1"/>
          </p:cNvSpPr>
          <p:nvPr>
            <p:ph type="dt" sz="half" idx="10"/>
          </p:nvPr>
        </p:nvSpPr>
        <p:spPr/>
        <p:txBody>
          <a:bodyPr/>
          <a:lstStyle/>
          <a:p>
            <a:fld id="{13D5B8E8-6325-4BB9-B351-6DB80984B74C}" type="datetimeFigureOut">
              <a:rPr lang="nl-NL" smtClean="0"/>
              <a:t>24-4-2026</a:t>
            </a:fld>
            <a:endParaRPr lang="nl-NL"/>
          </a:p>
        </p:txBody>
      </p:sp>
      <p:sp>
        <p:nvSpPr>
          <p:cNvPr id="6" name="Tijdelijke aanduiding voor voettekst 5">
            <a:extLst>
              <a:ext uri="{FF2B5EF4-FFF2-40B4-BE49-F238E27FC236}">
                <a16:creationId xmlns:a16="http://schemas.microsoft.com/office/drawing/2014/main" id="{1D245800-5AA9-05A0-A4FD-14A0A04BFC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6E82F5-30C0-3861-FA12-658D6ED84AE1}"/>
              </a:ext>
            </a:extLst>
          </p:cNvPr>
          <p:cNvSpPr>
            <a:spLocks noGrp="1"/>
          </p:cNvSpPr>
          <p:nvPr>
            <p:ph type="sldNum" sz="quarter" idx="12"/>
          </p:nvPr>
        </p:nvSpPr>
        <p:spPr/>
        <p:txBody>
          <a:bodyPr/>
          <a:lstStyle/>
          <a:p>
            <a:fld id="{68C7615F-E929-4AC7-8592-A9B12E7C70CA}" type="slidenum">
              <a:rPr lang="nl-NL" smtClean="0"/>
              <a:t>‹#›</a:t>
            </a:fld>
            <a:endParaRPr lang="nl-NL"/>
          </a:p>
        </p:txBody>
      </p:sp>
    </p:spTree>
    <p:extLst>
      <p:ext uri="{BB962C8B-B14F-4D97-AF65-F5344CB8AC3E}">
        <p14:creationId xmlns:p14="http://schemas.microsoft.com/office/powerpoint/2010/main" val="32387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87ED6B-42D9-7F02-05EC-2A8560D93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4B77BC1-2E37-6CED-C176-0B64F48ED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D4C194-985A-C831-41E9-5B17694552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D5B8E8-6325-4BB9-B351-6DB80984B74C}" type="datetimeFigureOut">
              <a:rPr lang="nl-NL" smtClean="0"/>
              <a:t>24-4-2026</a:t>
            </a:fld>
            <a:endParaRPr lang="nl-NL"/>
          </a:p>
        </p:txBody>
      </p:sp>
      <p:sp>
        <p:nvSpPr>
          <p:cNvPr id="5" name="Tijdelijke aanduiding voor voettekst 4">
            <a:extLst>
              <a:ext uri="{FF2B5EF4-FFF2-40B4-BE49-F238E27FC236}">
                <a16:creationId xmlns:a16="http://schemas.microsoft.com/office/drawing/2014/main" id="{87A4C174-E8FC-092A-C42D-2463F069D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F37C238-3FA5-C9D7-1626-683EEC214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C7615F-E929-4AC7-8592-A9B12E7C70CA}" type="slidenum">
              <a:rPr lang="nl-NL" smtClean="0"/>
              <a:t>‹#›</a:t>
            </a:fld>
            <a:endParaRPr lang="nl-NL"/>
          </a:p>
        </p:txBody>
      </p:sp>
    </p:spTree>
    <p:extLst>
      <p:ext uri="{BB962C8B-B14F-4D97-AF65-F5344CB8AC3E}">
        <p14:creationId xmlns:p14="http://schemas.microsoft.com/office/powerpoint/2010/main" val="268640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erkurenberekenaar.nibud.nl/introducti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commission.europa.eu/document/download/3a8e2657-5e1e-4273-865c-dc712992c525_en?filename=sustainable-finance-taxonomy-factsheet_en.pdf"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hyperlink" Target="https://commission.europa.eu/document/download/3a8e2657-5e1e-4273-865c-dc712992c525_en?filename=sustainable-finance-taxonomy-factsheet_en.pdf"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mailto:s.f.w.vdnbosch@tilburguniversity.edu"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8" Type="http://schemas.openxmlformats.org/officeDocument/2006/relationships/hyperlink" Target="https://www.internetconsultatie.nl/startup/reageren" TargetMode="External"/><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navigator.nl/document/idpass9be486f5038a47c9890e2a4ff129e83f?ctx=WKNL_CSL_2800" TargetMode="External"/><Relationship Id="rId5" Type="http://schemas.openxmlformats.org/officeDocument/2006/relationships/image" Target="../media/image42.png"/><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hyperlink" Target="mailto:m.j.vanhulten@tilburguniversity.edu"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937" y="1122363"/>
            <a:ext cx="10138064" cy="1361064"/>
          </a:xfrm>
        </p:spPr>
        <p:txBody>
          <a:bodyPr>
            <a:normAutofit/>
          </a:bodyPr>
          <a:lstStyle/>
          <a:p>
            <a:pPr algn="l"/>
            <a:r>
              <a:rPr lang="nl-NL" sz="4400" b="1" dirty="0">
                <a:solidFill>
                  <a:srgbClr val="C00000"/>
                </a:solidFill>
              </a:rPr>
              <a:t>   </a:t>
            </a:r>
            <a:endParaRPr lang="en-US" sz="4400" b="1" dirty="0">
              <a:solidFill>
                <a:srgbClr val="C00000"/>
              </a:solidFill>
            </a:endParaRPr>
          </a:p>
        </p:txBody>
      </p:sp>
      <p:sp>
        <p:nvSpPr>
          <p:cNvPr id="3" name="Subtitle 2"/>
          <p:cNvSpPr>
            <a:spLocks noGrp="1"/>
          </p:cNvSpPr>
          <p:nvPr>
            <p:ph type="subTitle" idx="1"/>
          </p:nvPr>
        </p:nvSpPr>
        <p:spPr>
          <a:xfrm>
            <a:off x="890337" y="2197769"/>
            <a:ext cx="10659979" cy="3978442"/>
          </a:xfrm>
        </p:spPr>
        <p:txBody>
          <a:bodyPr>
            <a:normAutofit fontScale="55000" lnSpcReduction="20000"/>
          </a:bodyPr>
          <a:lstStyle/>
          <a:p>
            <a:r>
              <a:rPr lang="en-US" sz="12800" b="1" dirty="0"/>
              <a:t>JONGERENBIJEENKOMST</a:t>
            </a:r>
          </a:p>
          <a:p>
            <a:endParaRPr lang="en-US" sz="12800" b="1" dirty="0">
              <a:solidFill>
                <a:srgbClr val="C00000"/>
              </a:solidFill>
            </a:endParaRPr>
          </a:p>
          <a:p>
            <a:r>
              <a:rPr lang="nl-NL" sz="8000" b="1" dirty="0">
                <a:solidFill>
                  <a:srgbClr val="C00000"/>
                </a:solidFill>
              </a:rPr>
              <a:t>HET INZETTEN VAN BELASTINGHEFFING VOOR GEDRAGSVERANDERINGEN</a:t>
            </a:r>
            <a:endParaRPr lang="en-US" sz="8000" b="1" dirty="0">
              <a:solidFill>
                <a:srgbClr val="C00000"/>
              </a:solidFill>
            </a:endParaRPr>
          </a:p>
          <a:p>
            <a:endParaRPr lang="en-US" sz="9600" b="1" dirty="0"/>
          </a:p>
          <a:p>
            <a:r>
              <a:rPr lang="en-US" sz="5100" b="1" dirty="0"/>
              <a:t>23 </a:t>
            </a:r>
            <a:r>
              <a:rPr lang="en-US" sz="5100" b="1" dirty="0" err="1"/>
              <a:t>april</a:t>
            </a:r>
            <a:r>
              <a:rPr lang="en-US" sz="5100" b="1" dirty="0"/>
              <a:t> 2026</a:t>
            </a:r>
          </a:p>
          <a:p>
            <a:endParaRPr lang="en-US" sz="9600" b="1" dirty="0"/>
          </a:p>
          <a:p>
            <a:endParaRPr lang="nl-NL" b="1" dirty="0"/>
          </a:p>
        </p:txBody>
      </p:sp>
      <p:pic>
        <p:nvPicPr>
          <p:cNvPr id="4" name="Picture 3" descr="http://www.belastingwetenschap.nl/files/images/pen.1393949393.jpg"/>
          <p:cNvPicPr/>
          <p:nvPr/>
        </p:nvPicPr>
        <p:blipFill>
          <a:blip r:embed="rId3">
            <a:extLst>
              <a:ext uri="{28A0092B-C50C-407E-A947-70E740481C1C}">
                <a14:useLocalDpi xmlns:a14="http://schemas.microsoft.com/office/drawing/2010/main" val="0"/>
              </a:ext>
            </a:extLst>
          </a:blip>
          <a:srcRect/>
          <a:stretch>
            <a:fillRect/>
          </a:stretch>
        </p:blipFill>
        <p:spPr bwMode="auto">
          <a:xfrm>
            <a:off x="6183580" y="560243"/>
            <a:ext cx="5214258" cy="1361064"/>
          </a:xfrm>
          <a:prstGeom prst="rect">
            <a:avLst/>
          </a:prstGeom>
          <a:noFill/>
          <a:ln>
            <a:noFill/>
          </a:ln>
        </p:spPr>
      </p:pic>
      <p:sp>
        <p:nvSpPr>
          <p:cNvPr id="5" name="TextBox 4"/>
          <p:cNvSpPr txBox="1"/>
          <p:nvPr/>
        </p:nvSpPr>
        <p:spPr>
          <a:xfrm>
            <a:off x="8790709" y="6483927"/>
            <a:ext cx="3127663" cy="276999"/>
          </a:xfrm>
          <a:prstGeom prst="rect">
            <a:avLst/>
          </a:prstGeom>
          <a:noFill/>
        </p:spPr>
        <p:txBody>
          <a:bodyPr wrap="square" rtlCol="0">
            <a:spAutoFit/>
          </a:bodyPr>
          <a:lstStyle/>
          <a:p>
            <a:r>
              <a:rPr lang="nl-NL" sz="1200" dirty="0">
                <a:solidFill>
                  <a:srgbClr val="C00000"/>
                </a:solidFill>
              </a:rPr>
              <a:t>Vereniging voor Belastingwetenschap 2026</a:t>
            </a:r>
            <a:endParaRPr lang="en-US" sz="1200" dirty="0">
              <a:solidFill>
                <a:srgbClr val="C00000"/>
              </a:solidFill>
            </a:endParaRPr>
          </a:p>
        </p:txBody>
      </p:sp>
      <p:pic>
        <p:nvPicPr>
          <p:cNvPr id="6" name="Picture 5" descr="A logo with a crown&#10;&#10;AI-generated content may be incorrect.">
            <a:extLst>
              <a:ext uri="{FF2B5EF4-FFF2-40B4-BE49-F238E27FC236}">
                <a16:creationId xmlns:a16="http://schemas.microsoft.com/office/drawing/2014/main" id="{97ADE737-C48F-5E59-2480-BF5E95AAD3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38" y="1"/>
            <a:ext cx="2654967" cy="2197768"/>
          </a:xfrm>
          <a:prstGeom prst="rect">
            <a:avLst/>
          </a:prstGeom>
          <a:noFill/>
          <a:ln>
            <a:noFill/>
          </a:ln>
        </p:spPr>
      </p:pic>
      <p:sp>
        <p:nvSpPr>
          <p:cNvPr id="7" name="Tijdelijke aanduiding voor dianummer 6">
            <a:extLst>
              <a:ext uri="{FF2B5EF4-FFF2-40B4-BE49-F238E27FC236}">
                <a16:creationId xmlns:a16="http://schemas.microsoft.com/office/drawing/2014/main" id="{35B87153-E392-580E-7E07-5663148283E1}"/>
              </a:ext>
            </a:extLst>
          </p:cNvPr>
          <p:cNvSpPr>
            <a:spLocks noGrp="1"/>
          </p:cNvSpPr>
          <p:nvPr>
            <p:ph type="sldNum" sz="quarter" idx="12"/>
          </p:nvPr>
        </p:nvSpPr>
        <p:spPr/>
        <p:txBody>
          <a:bodyPr/>
          <a:lstStyle/>
          <a:p>
            <a:fld id="{D040D994-7348-480F-9119-2828BA61F026}" type="slidenum">
              <a:rPr lang="nl-NL" smtClean="0"/>
              <a:t>1</a:t>
            </a:fld>
            <a:endParaRPr lang="nl-NL"/>
          </a:p>
        </p:txBody>
      </p:sp>
    </p:spTree>
    <p:extLst>
      <p:ext uri="{BB962C8B-B14F-4D97-AF65-F5344CB8AC3E}">
        <p14:creationId xmlns:p14="http://schemas.microsoft.com/office/powerpoint/2010/main" val="150432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6EA1-DD00-39B1-256E-2D0D9640428B}"/>
              </a:ext>
            </a:extLst>
          </p:cNvPr>
          <p:cNvSpPr>
            <a:spLocks noGrp="1"/>
          </p:cNvSpPr>
          <p:nvPr>
            <p:ph type="title"/>
          </p:nvPr>
        </p:nvSpPr>
        <p:spPr/>
        <p:txBody>
          <a:bodyPr/>
          <a:lstStyle/>
          <a:p>
            <a:r>
              <a:rPr lang="en-US" b="1" dirty="0">
                <a:solidFill>
                  <a:srgbClr val="C00000"/>
                </a:solidFill>
              </a:rPr>
              <a:t>VOORSPELLINGEN</a:t>
            </a:r>
          </a:p>
        </p:txBody>
      </p:sp>
      <p:sp>
        <p:nvSpPr>
          <p:cNvPr id="3" name="Content Placeholder 2">
            <a:extLst>
              <a:ext uri="{FF2B5EF4-FFF2-40B4-BE49-F238E27FC236}">
                <a16:creationId xmlns:a16="http://schemas.microsoft.com/office/drawing/2014/main" id="{B29CEE35-4989-585A-B20A-752739A0D15F}"/>
              </a:ext>
            </a:extLst>
          </p:cNvPr>
          <p:cNvSpPr>
            <a:spLocks noGrp="1"/>
          </p:cNvSpPr>
          <p:nvPr>
            <p:ph idx="1"/>
          </p:nvPr>
        </p:nvSpPr>
        <p:spPr>
          <a:xfrm>
            <a:off x="838200" y="1825625"/>
            <a:ext cx="10942320" cy="4351338"/>
          </a:xfrm>
        </p:spPr>
        <p:txBody>
          <a:bodyPr vert="horz" lIns="91440" tIns="45720" rIns="91440" bIns="45720" rtlCol="0" anchor="t">
            <a:normAutofit/>
          </a:bodyPr>
          <a:lstStyle/>
          <a:p>
            <a:r>
              <a:rPr lang="en-US" b="1" dirty="0" err="1"/>
              <a:t>Informatie</a:t>
            </a:r>
            <a:r>
              <a:rPr lang="en-US" b="1" dirty="0"/>
              <a:t> </a:t>
            </a:r>
            <a:r>
              <a:rPr lang="en-US" b="1" dirty="0" err="1"/>
              <a:t>interventies</a:t>
            </a:r>
            <a:r>
              <a:rPr lang="en-US" b="1" dirty="0"/>
              <a:t> </a:t>
            </a:r>
            <a:r>
              <a:rPr lang="en-US" b="1" dirty="0" err="1"/>
              <a:t>leiden</a:t>
            </a:r>
            <a:r>
              <a:rPr lang="en-US" b="1" dirty="0"/>
              <a:t> tot </a:t>
            </a:r>
            <a:r>
              <a:rPr lang="en-US" b="1" dirty="0" err="1"/>
              <a:t>meer</a:t>
            </a:r>
            <a:r>
              <a:rPr lang="en-US" b="1" dirty="0"/>
              <a:t> accurate </a:t>
            </a:r>
            <a:r>
              <a:rPr lang="en-US" b="1" dirty="0" err="1"/>
              <a:t>inschatting</a:t>
            </a:r>
            <a:r>
              <a:rPr lang="en-US" b="1" dirty="0"/>
              <a:t> van </a:t>
            </a:r>
            <a:r>
              <a:rPr lang="en-US" b="1" dirty="0" err="1"/>
              <a:t>effectieve</a:t>
            </a:r>
            <a:r>
              <a:rPr lang="en-US" b="1" dirty="0"/>
              <a:t> </a:t>
            </a:r>
            <a:r>
              <a:rPr lang="en-US" b="1" dirty="0" err="1"/>
              <a:t>marginale</a:t>
            </a:r>
            <a:r>
              <a:rPr lang="en-US" b="1" dirty="0"/>
              <a:t> </a:t>
            </a:r>
            <a:r>
              <a:rPr lang="en-US" b="1" dirty="0" err="1"/>
              <a:t>belastingdruk</a:t>
            </a:r>
            <a:endParaRPr lang="en-US" b="1" dirty="0"/>
          </a:p>
          <a:p>
            <a:pPr marL="0" indent="0">
              <a:buNone/>
            </a:pPr>
            <a:endParaRPr lang="en-US" b="1" dirty="0"/>
          </a:p>
          <a:p>
            <a:r>
              <a:rPr lang="en-US" b="1" dirty="0"/>
              <a:t>Mensen die </a:t>
            </a:r>
            <a:r>
              <a:rPr lang="en-US" b="1" dirty="0" err="1"/>
              <a:t>aanvankelijk</a:t>
            </a:r>
            <a:r>
              <a:rPr lang="en-US" b="1" dirty="0"/>
              <a:t> </a:t>
            </a:r>
            <a:r>
              <a:rPr lang="en-US" b="1" dirty="0" err="1"/>
              <a:t>hun</a:t>
            </a:r>
            <a:r>
              <a:rPr lang="en-US" b="1" dirty="0"/>
              <a:t> </a:t>
            </a:r>
            <a:r>
              <a:rPr lang="en-US" b="1" dirty="0" err="1"/>
              <a:t>marginale</a:t>
            </a:r>
            <a:r>
              <a:rPr lang="en-US" b="1" dirty="0"/>
              <a:t> </a:t>
            </a:r>
            <a:r>
              <a:rPr lang="en-US" b="1" dirty="0" err="1"/>
              <a:t>druk</a:t>
            </a:r>
            <a:r>
              <a:rPr lang="en-US" b="1" dirty="0"/>
              <a:t> </a:t>
            </a:r>
            <a:r>
              <a:rPr lang="en-US" b="1" dirty="0" err="1"/>
              <a:t>overschatten</a:t>
            </a:r>
            <a:r>
              <a:rPr lang="en-US" b="1" dirty="0"/>
              <a:t> </a:t>
            </a:r>
            <a:r>
              <a:rPr lang="en-US" b="1" dirty="0" err="1"/>
              <a:t>gaan</a:t>
            </a:r>
            <a:r>
              <a:rPr lang="en-US" b="1" dirty="0"/>
              <a:t> door de </a:t>
            </a:r>
            <a:r>
              <a:rPr lang="en-US" b="1" dirty="0" err="1"/>
              <a:t>interventie</a:t>
            </a:r>
            <a:r>
              <a:rPr lang="en-US" b="1" dirty="0"/>
              <a:t> </a:t>
            </a:r>
            <a:r>
              <a:rPr lang="en-US" b="1" dirty="0" err="1"/>
              <a:t>meer</a:t>
            </a:r>
            <a:r>
              <a:rPr lang="en-US" b="1" dirty="0"/>
              <a:t> </a:t>
            </a:r>
            <a:r>
              <a:rPr lang="en-US" b="1" dirty="0" err="1"/>
              <a:t>uren</a:t>
            </a:r>
            <a:r>
              <a:rPr lang="en-US" b="1" dirty="0"/>
              <a:t> </a:t>
            </a:r>
            <a:r>
              <a:rPr lang="en-US" b="1" dirty="0" err="1"/>
              <a:t>werken</a:t>
            </a:r>
            <a:endParaRPr lang="en-US" b="1" dirty="0"/>
          </a:p>
          <a:p>
            <a:endParaRPr lang="en-US" b="1" dirty="0"/>
          </a:p>
          <a:p>
            <a:r>
              <a:rPr lang="en-US" b="1" dirty="0" err="1"/>
              <a:t>Tegenovergesteld</a:t>
            </a:r>
            <a:r>
              <a:rPr lang="en-US" b="1" dirty="0"/>
              <a:t> effect </a:t>
            </a:r>
            <a:r>
              <a:rPr lang="en-US" b="1" dirty="0" err="1"/>
              <a:t>voor</a:t>
            </a:r>
            <a:r>
              <a:rPr lang="en-US" b="1" dirty="0"/>
              <a:t> de </a:t>
            </a:r>
            <a:r>
              <a:rPr lang="en-US" b="1" dirty="0" err="1"/>
              <a:t>groep</a:t>
            </a:r>
            <a:r>
              <a:rPr lang="en-US" b="1" dirty="0"/>
              <a:t> die </a:t>
            </a:r>
            <a:r>
              <a:rPr lang="en-US" b="1" dirty="0" err="1"/>
              <a:t>aanvankelijk</a:t>
            </a:r>
            <a:r>
              <a:rPr lang="en-US" b="1" dirty="0"/>
              <a:t> de </a:t>
            </a:r>
            <a:r>
              <a:rPr lang="en-US" b="1" dirty="0" err="1"/>
              <a:t>marginale</a:t>
            </a:r>
            <a:r>
              <a:rPr lang="en-US" b="1" dirty="0"/>
              <a:t> </a:t>
            </a:r>
            <a:r>
              <a:rPr lang="en-US" b="1" dirty="0" err="1"/>
              <a:t>druk</a:t>
            </a:r>
            <a:r>
              <a:rPr lang="en-US" b="1" dirty="0"/>
              <a:t> </a:t>
            </a:r>
            <a:r>
              <a:rPr lang="en-US" b="1" dirty="0" err="1"/>
              <a:t>onderschat</a:t>
            </a:r>
            <a:endParaRPr lang="en-US" b="1" dirty="0"/>
          </a:p>
          <a:p>
            <a:endParaRPr lang="en-US" dirty="0"/>
          </a:p>
        </p:txBody>
      </p:sp>
      <p:pic>
        <p:nvPicPr>
          <p:cNvPr id="4" name="Picture 4" descr="A logo with a crown&#10;&#10;AI-generated content may be incorrect.">
            <a:extLst>
              <a:ext uri="{FF2B5EF4-FFF2-40B4-BE49-F238E27FC236}">
                <a16:creationId xmlns:a16="http://schemas.microsoft.com/office/drawing/2014/main" id="{465E0590-EDAA-FD2F-1861-EB35E7BE5E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355194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119B-36BA-E471-7576-40B832BADF33}"/>
              </a:ext>
            </a:extLst>
          </p:cNvPr>
          <p:cNvSpPr>
            <a:spLocks noGrp="1"/>
          </p:cNvSpPr>
          <p:nvPr>
            <p:ph type="title"/>
          </p:nvPr>
        </p:nvSpPr>
        <p:spPr/>
        <p:txBody>
          <a:bodyPr/>
          <a:lstStyle/>
          <a:p>
            <a:r>
              <a:rPr lang="en-US" b="1" dirty="0">
                <a:solidFill>
                  <a:srgbClr val="C00000"/>
                </a:solidFill>
              </a:rPr>
              <a:t>INTERVENTIES</a:t>
            </a:r>
          </a:p>
        </p:txBody>
      </p:sp>
      <p:sp>
        <p:nvSpPr>
          <p:cNvPr id="3" name="Content Placeholder 2">
            <a:extLst>
              <a:ext uri="{FF2B5EF4-FFF2-40B4-BE49-F238E27FC236}">
                <a16:creationId xmlns:a16="http://schemas.microsoft.com/office/drawing/2014/main" id="{3864D9E7-0586-EC63-8331-13FB777F4713}"/>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nl-NL" b="1" dirty="0"/>
              <a:t>Binnen een representatieve steekproef van de Nederlandse bevolking doen we drie verschillende informatie interventies en vergelijken we de uitkomsten met een controlegroep:</a:t>
            </a:r>
          </a:p>
          <a:p>
            <a:pPr marL="0" indent="0">
              <a:buNone/>
            </a:pPr>
            <a:endParaRPr lang="nl-NL" b="1" dirty="0"/>
          </a:p>
          <a:p>
            <a:pPr marL="457200" indent="-457200">
              <a:buAutoNum type="arabicParenR"/>
            </a:pPr>
            <a:r>
              <a:rPr lang="nl-NL" b="1" dirty="0"/>
              <a:t>Algemene informatie</a:t>
            </a:r>
            <a:br>
              <a:rPr lang="nl-NL" b="1" dirty="0"/>
            </a:br>
            <a:r>
              <a:rPr lang="nl-NL" b="1" dirty="0"/>
              <a:t>- Geen actie nodig, maar minder precies</a:t>
            </a:r>
          </a:p>
          <a:p>
            <a:pPr marL="457200" indent="-457200">
              <a:buAutoNum type="arabicParenR"/>
            </a:pPr>
            <a:endParaRPr lang="nl-NL" b="1" dirty="0"/>
          </a:p>
          <a:p>
            <a:pPr marL="457200" indent="-457200">
              <a:buAutoNum type="arabicParenR"/>
            </a:pPr>
            <a:r>
              <a:rPr lang="nl-NL" b="1" dirty="0"/>
              <a:t>Gepersonaliseerde information</a:t>
            </a:r>
            <a:br>
              <a:rPr lang="nl-NL" b="1" dirty="0"/>
            </a:br>
            <a:r>
              <a:rPr lang="nl-NL" b="1" dirty="0"/>
              <a:t>- Actie nodig, maar preciezere informatie</a:t>
            </a:r>
          </a:p>
          <a:p>
            <a:pPr marL="457200" indent="-457200">
              <a:buAutoNum type="arabicParenR"/>
            </a:pPr>
            <a:endParaRPr lang="nl-NL" b="1" dirty="0"/>
          </a:p>
          <a:p>
            <a:pPr marL="457200" indent="-457200">
              <a:buAutoNum type="arabicParenR"/>
            </a:pPr>
            <a:r>
              <a:rPr lang="nl-NL" b="1" dirty="0"/>
              <a:t>Combinatie van 1 and 2 </a:t>
            </a:r>
          </a:p>
        </p:txBody>
      </p:sp>
      <p:pic>
        <p:nvPicPr>
          <p:cNvPr id="4" name="Picture 4" descr="A logo with a crown&#10;&#10;AI-generated content may be incorrect.">
            <a:extLst>
              <a:ext uri="{FF2B5EF4-FFF2-40B4-BE49-F238E27FC236}">
                <a16:creationId xmlns:a16="http://schemas.microsoft.com/office/drawing/2014/main" id="{0B9124B7-46AD-E363-1C7F-3AE35B6D89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32736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A791A-3CF0-4D7D-41D8-B3FB1C3D6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EA301C-87DE-E81B-821E-13596F2FEDBA}"/>
              </a:ext>
            </a:extLst>
          </p:cNvPr>
          <p:cNvSpPr>
            <a:spLocks noGrp="1"/>
          </p:cNvSpPr>
          <p:nvPr>
            <p:ph type="title"/>
          </p:nvPr>
        </p:nvSpPr>
        <p:spPr>
          <a:xfrm>
            <a:off x="787164" y="190034"/>
            <a:ext cx="11362503" cy="1122299"/>
          </a:xfrm>
        </p:spPr>
        <p:txBody>
          <a:bodyPr>
            <a:normAutofit/>
          </a:bodyPr>
          <a:lstStyle/>
          <a:p>
            <a:r>
              <a:rPr lang="en-US" sz="3600" b="1" dirty="0">
                <a:solidFill>
                  <a:srgbClr val="C00000"/>
                </a:solidFill>
              </a:rPr>
              <a:t>INTERVENTIE 1: ALGEMENE INFORMATIE</a:t>
            </a:r>
            <a:endParaRPr lang="nl-NL" sz="3600" b="1" dirty="0">
              <a:solidFill>
                <a:srgbClr val="C00000"/>
              </a:solidFill>
            </a:endParaRPr>
          </a:p>
        </p:txBody>
      </p:sp>
      <p:pic>
        <p:nvPicPr>
          <p:cNvPr id="4" name="Tijdelijke aanduiding voor inhoud 3">
            <a:extLst>
              <a:ext uri="{FF2B5EF4-FFF2-40B4-BE49-F238E27FC236}">
                <a16:creationId xmlns:a16="http://schemas.microsoft.com/office/drawing/2014/main" id="{2F9EF942-AEC5-1D25-9EEF-C3FA7BF17FD5}"/>
              </a:ext>
            </a:extLst>
          </p:cNvPr>
          <p:cNvPicPr>
            <a:picLocks noGrp="1" noChangeAspect="1"/>
          </p:cNvPicPr>
          <p:nvPr>
            <p:ph idx="1"/>
          </p:nvPr>
        </p:nvPicPr>
        <p:blipFill>
          <a:blip r:embed="rId2"/>
          <a:stretch>
            <a:fillRect/>
          </a:stretch>
        </p:blipFill>
        <p:spPr>
          <a:xfrm>
            <a:off x="694030" y="1151468"/>
            <a:ext cx="11075049" cy="4953000"/>
          </a:xfrm>
        </p:spPr>
      </p:pic>
    </p:spTree>
    <p:extLst>
      <p:ext uri="{BB962C8B-B14F-4D97-AF65-F5344CB8AC3E}">
        <p14:creationId xmlns:p14="http://schemas.microsoft.com/office/powerpoint/2010/main" val="305303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200FC-3BBE-E3B8-0296-787366D9C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7D472-9DE2-068B-4502-33AC96DE0C73}"/>
              </a:ext>
            </a:extLst>
          </p:cNvPr>
          <p:cNvSpPr>
            <a:spLocks noGrp="1"/>
          </p:cNvSpPr>
          <p:nvPr>
            <p:ph type="title"/>
          </p:nvPr>
        </p:nvSpPr>
        <p:spPr>
          <a:xfrm>
            <a:off x="160867" y="365125"/>
            <a:ext cx="11785600" cy="1325563"/>
          </a:xfrm>
        </p:spPr>
        <p:txBody>
          <a:bodyPr/>
          <a:lstStyle/>
          <a:p>
            <a:r>
              <a:rPr lang="en-US" b="1" dirty="0">
                <a:solidFill>
                  <a:srgbClr val="C00000"/>
                </a:solidFill>
              </a:rPr>
              <a:t>INTERVENTIE 2: GEPERSONALISEERDE INFORMATIE</a:t>
            </a:r>
          </a:p>
        </p:txBody>
      </p:sp>
      <p:sp>
        <p:nvSpPr>
          <p:cNvPr id="4" name="Content Placeholder 3">
            <a:extLst>
              <a:ext uri="{FF2B5EF4-FFF2-40B4-BE49-F238E27FC236}">
                <a16:creationId xmlns:a16="http://schemas.microsoft.com/office/drawing/2014/main" id="{2B4EC392-E0FF-2DBC-37D9-B4BAB194F61C}"/>
              </a:ext>
            </a:extLst>
          </p:cNvPr>
          <p:cNvSpPr>
            <a:spLocks noGrp="1"/>
          </p:cNvSpPr>
          <p:nvPr>
            <p:ph idx="1"/>
          </p:nvPr>
        </p:nvSpPr>
        <p:spPr>
          <a:xfrm>
            <a:off x="838200" y="2192867"/>
            <a:ext cx="10515600" cy="3984096"/>
          </a:xfrm>
        </p:spPr>
        <p:txBody>
          <a:bodyPr/>
          <a:lstStyle/>
          <a:p>
            <a:pPr>
              <a:lnSpc>
                <a:spcPct val="107000"/>
              </a:lnSpc>
              <a:spcAft>
                <a:spcPts val="800"/>
              </a:spcAft>
            </a:pPr>
            <a:r>
              <a:rPr lang="nl-NL" sz="2300" b="1" kern="100" dirty="0">
                <a:effectLst/>
                <a:latin typeface="Verdana" panose="020B0604030504040204" pitchFamily="34" charset="0"/>
                <a:ea typeface="Calibri" panose="020F0502020204030204" pitchFamily="34" charset="0"/>
                <a:cs typeface="Times New Roman" panose="02020603050405020304" pitchFamily="18" charset="0"/>
              </a:rPr>
              <a:t>Via de NIBUD website kunt u gratis en gemakkelijk een beeld krijgen hoeveel het oplevert als u meer of minder gaat werken en verdienen. </a:t>
            </a:r>
          </a:p>
          <a:p>
            <a:pPr>
              <a:lnSpc>
                <a:spcPct val="107000"/>
              </a:lnSpc>
              <a:spcAft>
                <a:spcPts val="800"/>
              </a:spcAft>
            </a:pPr>
            <a:r>
              <a:rPr lang="nl-NL" sz="2300" b="1" kern="100" dirty="0">
                <a:effectLst/>
                <a:latin typeface="Verdana" panose="020B0604030504040204" pitchFamily="34" charset="0"/>
                <a:ea typeface="Calibri" panose="020F0502020204030204" pitchFamily="34" charset="0"/>
                <a:cs typeface="Times New Roman" panose="02020603050405020304" pitchFamily="18" charset="0"/>
              </a:rPr>
              <a:t>Bent u benieuwd? </a:t>
            </a:r>
          </a:p>
          <a:p>
            <a:pPr>
              <a:lnSpc>
                <a:spcPct val="107000"/>
              </a:lnSpc>
              <a:spcAft>
                <a:spcPts val="800"/>
              </a:spcAft>
            </a:pPr>
            <a:r>
              <a:rPr lang="nl-NL" sz="2300" b="1" kern="100" dirty="0">
                <a:effectLst/>
                <a:latin typeface="Verdana" panose="020B0604030504040204" pitchFamily="34" charset="0"/>
                <a:ea typeface="Calibri" panose="020F0502020204030204" pitchFamily="34" charset="0"/>
                <a:cs typeface="Times New Roman" panose="02020603050405020304" pitchFamily="18" charset="0"/>
              </a:rPr>
              <a:t>Ga naar de werkurenberekenaar van het NIBUD: </a:t>
            </a:r>
            <a:r>
              <a:rPr lang="nl-NL" sz="2300" b="1" kern="100" dirty="0">
                <a:effectLst/>
                <a:latin typeface="Verdana" panose="020B0604030504040204" pitchFamily="34" charset="0"/>
                <a:ea typeface="Calibri" panose="020F0502020204030204" pitchFamily="34" charset="0"/>
                <a:cs typeface="Times New Roman" panose="02020603050405020304" pitchFamily="18" charset="0"/>
                <a:hlinkClick r:id="rId2"/>
              </a:rPr>
              <a:t>https://werkurenberekenaar.nibud.nl/introductie</a:t>
            </a:r>
            <a:endParaRPr lang="nl-NL" sz="2300" b="1" kern="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kern="1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3" name="Picture 4" descr="A logo with a crown&#10;&#10;AI-generated content may be incorrect.">
            <a:extLst>
              <a:ext uri="{FF2B5EF4-FFF2-40B4-BE49-F238E27FC236}">
                <a16:creationId xmlns:a16="http://schemas.microsoft.com/office/drawing/2014/main" id="{BBF89FE3-F82A-CF32-F093-CAA2ABE537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296359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B64B44-6CCC-0A0F-6A44-A7924CAF3111}"/>
              </a:ext>
            </a:extLst>
          </p:cNvPr>
          <p:cNvPicPr>
            <a:picLocks noGrp="1" noChangeAspect="1"/>
          </p:cNvPicPr>
          <p:nvPr>
            <p:ph idx="1"/>
          </p:nvPr>
        </p:nvPicPr>
        <p:blipFill>
          <a:blip r:embed="rId2"/>
          <a:stretch>
            <a:fillRect/>
          </a:stretch>
        </p:blipFill>
        <p:spPr>
          <a:xfrm>
            <a:off x="2374604" y="455512"/>
            <a:ext cx="7442791" cy="5279815"/>
          </a:xfrm>
        </p:spPr>
      </p:pic>
      <p:pic>
        <p:nvPicPr>
          <p:cNvPr id="2" name="Picture 4" descr="A logo with a crown&#10;&#10;AI-generated content may be incorrect.">
            <a:extLst>
              <a:ext uri="{FF2B5EF4-FFF2-40B4-BE49-F238E27FC236}">
                <a16:creationId xmlns:a16="http://schemas.microsoft.com/office/drawing/2014/main" id="{FEF07829-E590-9802-4F03-D508A1F4A0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89281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0589-9AE8-978C-6126-AD5FE8BB992D}"/>
              </a:ext>
            </a:extLst>
          </p:cNvPr>
          <p:cNvSpPr>
            <a:spLocks noGrp="1"/>
          </p:cNvSpPr>
          <p:nvPr>
            <p:ph type="title"/>
          </p:nvPr>
        </p:nvSpPr>
        <p:spPr>
          <a:xfrm>
            <a:off x="838200" y="263525"/>
            <a:ext cx="10515600" cy="1325563"/>
          </a:xfrm>
        </p:spPr>
        <p:txBody>
          <a:bodyPr/>
          <a:lstStyle/>
          <a:p>
            <a:r>
              <a:rPr lang="en-US" b="1" dirty="0">
                <a:solidFill>
                  <a:srgbClr val="C00000"/>
                </a:solidFill>
              </a:rPr>
              <a:t>INTERVENTIE 3: COMBINATIE</a:t>
            </a:r>
            <a:endParaRPr lang="nl-NL" b="1" dirty="0">
              <a:solidFill>
                <a:srgbClr val="C00000"/>
              </a:solidFill>
            </a:endParaRPr>
          </a:p>
        </p:txBody>
      </p:sp>
      <p:sp>
        <p:nvSpPr>
          <p:cNvPr id="3" name="Content Placeholder 2">
            <a:extLst>
              <a:ext uri="{FF2B5EF4-FFF2-40B4-BE49-F238E27FC236}">
                <a16:creationId xmlns:a16="http://schemas.microsoft.com/office/drawing/2014/main" id="{F6F5862D-8E37-0402-BFB9-C3E0C005083E}"/>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r>
              <a:rPr lang="en-US" b="1" dirty="0" err="1"/>
              <a:t>Combinatie</a:t>
            </a:r>
            <a:r>
              <a:rPr lang="en-US" b="1" dirty="0"/>
              <a:t> van </a:t>
            </a:r>
            <a:r>
              <a:rPr lang="en-US" b="1" dirty="0" err="1"/>
              <a:t>interventies</a:t>
            </a:r>
            <a:r>
              <a:rPr lang="en-US" b="1" dirty="0"/>
              <a:t> 1 and 2</a:t>
            </a:r>
            <a:endParaRPr lang="nl-NL" b="1" dirty="0"/>
          </a:p>
          <a:p>
            <a:pPr marL="0" indent="0">
              <a:buNone/>
            </a:pPr>
            <a:endParaRPr lang="en-US" b="1" dirty="0"/>
          </a:p>
          <a:p>
            <a:pPr marL="0" indent="0">
              <a:buNone/>
            </a:pPr>
            <a:r>
              <a:rPr lang="en-US" b="1" dirty="0" err="1"/>
              <a:t>Interventies</a:t>
            </a:r>
            <a:r>
              <a:rPr lang="en-US" b="1" dirty="0"/>
              <a:t> </a:t>
            </a:r>
            <a:r>
              <a:rPr lang="en-US" b="1" dirty="0" err="1"/>
              <a:t>kunnen</a:t>
            </a:r>
            <a:r>
              <a:rPr lang="en-US" b="1" dirty="0"/>
              <a:t> </a:t>
            </a:r>
            <a:r>
              <a:rPr lang="en-US" b="1" dirty="0" err="1"/>
              <a:t>substituten</a:t>
            </a:r>
            <a:r>
              <a:rPr lang="en-US" b="1" dirty="0"/>
              <a:t> </a:t>
            </a:r>
            <a:r>
              <a:rPr lang="en-US" b="1" dirty="0" err="1"/>
              <a:t>zijn</a:t>
            </a:r>
            <a:r>
              <a:rPr lang="en-US" b="1" dirty="0"/>
              <a:t> of </a:t>
            </a:r>
            <a:r>
              <a:rPr lang="en-US" b="1" dirty="0" err="1"/>
              <a:t>complementair</a:t>
            </a:r>
            <a:endParaRPr lang="en-US" b="1" dirty="0"/>
          </a:p>
        </p:txBody>
      </p:sp>
      <p:pic>
        <p:nvPicPr>
          <p:cNvPr id="4" name="Picture 4" descr="A logo with a crown&#10;&#10;AI-generated content may be incorrect.">
            <a:extLst>
              <a:ext uri="{FF2B5EF4-FFF2-40B4-BE49-F238E27FC236}">
                <a16:creationId xmlns:a16="http://schemas.microsoft.com/office/drawing/2014/main" id="{23130A8A-2C83-00BA-0ACE-E4FA26B5F7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328544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876A-AE83-F32F-C139-D453505E32BD}"/>
              </a:ext>
            </a:extLst>
          </p:cNvPr>
          <p:cNvSpPr>
            <a:spLocks noGrp="1"/>
          </p:cNvSpPr>
          <p:nvPr>
            <p:ph type="title"/>
          </p:nvPr>
        </p:nvSpPr>
        <p:spPr>
          <a:xfrm>
            <a:off x="495300" y="384175"/>
            <a:ext cx="10515600" cy="1325563"/>
          </a:xfrm>
        </p:spPr>
        <p:txBody>
          <a:bodyPr/>
          <a:lstStyle/>
          <a:p>
            <a:r>
              <a:rPr lang="en-US" b="1" dirty="0">
                <a:solidFill>
                  <a:srgbClr val="C00000"/>
                </a:solidFill>
              </a:rPr>
              <a:t>DATA VERZAMELING</a:t>
            </a:r>
            <a:endParaRPr lang="nl-NL" b="1" dirty="0">
              <a:solidFill>
                <a:srgbClr val="C00000"/>
              </a:solidFill>
            </a:endParaRPr>
          </a:p>
        </p:txBody>
      </p:sp>
      <p:sp>
        <p:nvSpPr>
          <p:cNvPr id="3" name="Content Placeholder 2">
            <a:extLst>
              <a:ext uri="{FF2B5EF4-FFF2-40B4-BE49-F238E27FC236}">
                <a16:creationId xmlns:a16="http://schemas.microsoft.com/office/drawing/2014/main" id="{DDEE3AF3-30E0-5077-0AD5-60A080A20C38}"/>
              </a:ext>
            </a:extLst>
          </p:cNvPr>
          <p:cNvSpPr>
            <a:spLocks noGrp="1"/>
          </p:cNvSpPr>
          <p:nvPr>
            <p:ph idx="1"/>
          </p:nvPr>
        </p:nvSpPr>
        <p:spPr>
          <a:xfrm>
            <a:off x="495300" y="1825625"/>
            <a:ext cx="11372850" cy="4351338"/>
          </a:xfrm>
        </p:spPr>
        <p:txBody>
          <a:bodyPr vert="horz" lIns="91440" tIns="45720" rIns="91440" bIns="45720" rtlCol="0" anchor="t">
            <a:normAutofit/>
          </a:bodyPr>
          <a:lstStyle/>
          <a:p>
            <a:pPr marL="0" indent="0">
              <a:buNone/>
            </a:pPr>
            <a:r>
              <a:rPr lang="en-US" b="1" dirty="0"/>
              <a:t>Survey experiment in twee </a:t>
            </a:r>
            <a:r>
              <a:rPr lang="en-US" b="1" dirty="0" err="1"/>
              <a:t>ronden</a:t>
            </a:r>
            <a:r>
              <a:rPr lang="en-US" b="1" dirty="0"/>
              <a:t> via het LISS panel</a:t>
            </a:r>
          </a:p>
          <a:p>
            <a:pPr marL="0" indent="0">
              <a:buNone/>
            </a:pPr>
            <a:endParaRPr lang="nl-NL" b="1" dirty="0"/>
          </a:p>
          <a:p>
            <a:pPr marL="0" indent="0">
              <a:buNone/>
            </a:pPr>
            <a:r>
              <a:rPr lang="nl-NL" b="1" dirty="0"/>
              <a:t>Criteria:</a:t>
            </a:r>
            <a:endParaRPr lang="en-US" b="1" dirty="0"/>
          </a:p>
          <a:p>
            <a:pPr lvl="1"/>
            <a:r>
              <a:rPr lang="nl-NL" sz="2800" b="1" dirty="0"/>
              <a:t>Leeftijd 16-67 jaar</a:t>
            </a:r>
          </a:p>
          <a:p>
            <a:pPr lvl="1"/>
            <a:r>
              <a:rPr lang="nl-NL" sz="2800" b="1" dirty="0"/>
              <a:t>Excl.: arbeidsongeschikt en gepensioneerd</a:t>
            </a:r>
          </a:p>
          <a:p>
            <a:pPr marL="0" indent="0">
              <a:buNone/>
            </a:pPr>
            <a:endParaRPr lang="nl-NL" b="1" dirty="0"/>
          </a:p>
          <a:p>
            <a:pPr marL="0" indent="0">
              <a:buNone/>
            </a:pPr>
            <a:r>
              <a:rPr lang="en-US" b="1" dirty="0"/>
              <a:t>Ronde 1: August 2024 (N=3.075 </a:t>
            </a:r>
            <a:r>
              <a:rPr lang="en-US" b="1" dirty="0" err="1"/>
              <a:t>volledig</a:t>
            </a:r>
            <a:r>
              <a:rPr lang="en-US" b="1" dirty="0"/>
              <a:t> </a:t>
            </a:r>
            <a:r>
              <a:rPr lang="en-US" b="1" dirty="0" err="1"/>
              <a:t>ingevuld</a:t>
            </a:r>
            <a:r>
              <a:rPr lang="en-US" b="1" dirty="0"/>
              <a:t>; 63% response rate)</a:t>
            </a:r>
          </a:p>
          <a:p>
            <a:pPr marL="0" indent="0">
              <a:buNone/>
            </a:pPr>
            <a:r>
              <a:rPr lang="nl-NL" b="1" dirty="0"/>
              <a:t>Ronde 2: Oktober 2024 (N=2.589 volledig ingevuld; 78% response </a:t>
            </a:r>
            <a:r>
              <a:rPr lang="nl-NL" b="1" dirty="0" err="1"/>
              <a:t>rate</a:t>
            </a:r>
            <a:r>
              <a:rPr lang="nl-NL" b="1" dirty="0"/>
              <a:t>)</a:t>
            </a:r>
            <a:endParaRPr lang="en-US" b="1" dirty="0"/>
          </a:p>
        </p:txBody>
      </p:sp>
      <p:pic>
        <p:nvPicPr>
          <p:cNvPr id="4" name="Picture 4" descr="A logo with a crown&#10;&#10;AI-generated content may be incorrect.">
            <a:extLst>
              <a:ext uri="{FF2B5EF4-FFF2-40B4-BE49-F238E27FC236}">
                <a16:creationId xmlns:a16="http://schemas.microsoft.com/office/drawing/2014/main" id="{0BE90B90-17E2-A2EF-F047-9719EA4000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422016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5F2-3D88-4B44-E185-E1F930F39C61}"/>
              </a:ext>
            </a:extLst>
          </p:cNvPr>
          <p:cNvSpPr>
            <a:spLocks noGrp="1"/>
          </p:cNvSpPr>
          <p:nvPr>
            <p:ph type="title"/>
          </p:nvPr>
        </p:nvSpPr>
        <p:spPr>
          <a:xfrm>
            <a:off x="990600" y="365125"/>
            <a:ext cx="10515600" cy="1325563"/>
          </a:xfrm>
        </p:spPr>
        <p:txBody>
          <a:bodyPr/>
          <a:lstStyle/>
          <a:p>
            <a:r>
              <a:rPr lang="en-US" b="1" dirty="0">
                <a:solidFill>
                  <a:srgbClr val="C00000"/>
                </a:solidFill>
              </a:rPr>
              <a:t>ONTWERP VAN DE SURVEY</a:t>
            </a:r>
            <a:endParaRPr lang="en-NL" b="1" dirty="0">
              <a:solidFill>
                <a:srgbClr val="C00000"/>
              </a:solidFill>
            </a:endParaRPr>
          </a:p>
        </p:txBody>
      </p:sp>
      <p:sp>
        <p:nvSpPr>
          <p:cNvPr id="3" name="Content Placeholder 2">
            <a:extLst>
              <a:ext uri="{FF2B5EF4-FFF2-40B4-BE49-F238E27FC236}">
                <a16:creationId xmlns:a16="http://schemas.microsoft.com/office/drawing/2014/main" id="{51EFC2FD-EAE3-5AA2-A82C-C1B2BB834DBD}"/>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0" indent="0">
              <a:lnSpc>
                <a:spcPct val="150000"/>
              </a:lnSpc>
              <a:buNone/>
            </a:pPr>
            <a:r>
              <a:rPr lang="en-US" sz="3000" dirty="0"/>
              <a:t>In </a:t>
            </a:r>
            <a:r>
              <a:rPr lang="en-US" sz="3000" dirty="0" err="1"/>
              <a:t>beide</a:t>
            </a:r>
            <a:r>
              <a:rPr lang="en-US" sz="3000" dirty="0"/>
              <a:t> </a:t>
            </a:r>
            <a:r>
              <a:rPr lang="en-US" sz="3000" dirty="0" err="1"/>
              <a:t>ronden</a:t>
            </a:r>
            <a:r>
              <a:rPr lang="en-US" sz="3000" dirty="0"/>
              <a:t> </a:t>
            </a:r>
            <a:r>
              <a:rPr lang="en-US" sz="3000" dirty="0" err="1"/>
              <a:t>wordt</a:t>
            </a:r>
            <a:r>
              <a:rPr lang="en-US" sz="3000" dirty="0"/>
              <a:t> </a:t>
            </a:r>
            <a:r>
              <a:rPr lang="en-US" sz="3000" dirty="0" err="1"/>
              <a:t>gevraagd</a:t>
            </a:r>
            <a:r>
              <a:rPr lang="en-US" sz="3000" dirty="0"/>
              <a:t> </a:t>
            </a:r>
            <a:r>
              <a:rPr lang="en-US" sz="3000" dirty="0" err="1"/>
              <a:t>naar</a:t>
            </a:r>
            <a:r>
              <a:rPr lang="en-US" sz="3000" dirty="0"/>
              <a:t>:</a:t>
            </a:r>
          </a:p>
          <a:p>
            <a:pPr marL="783000" lvl="1" indent="-457200">
              <a:lnSpc>
                <a:spcPct val="150000"/>
              </a:lnSpc>
              <a:buFont typeface="Courier New" panose="02070309020205020404" pitchFamily="49" charset="0"/>
              <a:buChar char="o"/>
            </a:pPr>
            <a:r>
              <a:rPr lang="en-US" sz="2600" b="1" dirty="0" err="1"/>
              <a:t>Perceptie</a:t>
            </a:r>
            <a:r>
              <a:rPr lang="en-US" sz="2600" dirty="0"/>
              <a:t> over </a:t>
            </a:r>
            <a:r>
              <a:rPr lang="en-US" sz="2600" dirty="0" err="1"/>
              <a:t>effectieve</a:t>
            </a:r>
            <a:r>
              <a:rPr lang="en-US" sz="2600" dirty="0"/>
              <a:t> </a:t>
            </a:r>
            <a:r>
              <a:rPr lang="en-US" sz="2600" dirty="0" err="1"/>
              <a:t>marginale</a:t>
            </a:r>
            <a:r>
              <a:rPr lang="en-US" sz="2600" dirty="0"/>
              <a:t> </a:t>
            </a:r>
            <a:r>
              <a:rPr lang="en-US" sz="2600" dirty="0" err="1"/>
              <a:t>belastingdruk</a:t>
            </a:r>
            <a:endParaRPr lang="en-US" sz="2600" dirty="0"/>
          </a:p>
          <a:p>
            <a:pPr marL="1240200" lvl="2" indent="-457200">
              <a:lnSpc>
                <a:spcPct val="150000"/>
              </a:lnSpc>
              <a:buFont typeface="Courier New" panose="02070309020205020404" pitchFamily="49" charset="0"/>
              <a:buChar char="o"/>
            </a:pPr>
            <a:r>
              <a:rPr lang="en-US" sz="2200" dirty="0"/>
              <a:t>“Stel je had €100 extra </a:t>
            </a:r>
            <a:r>
              <a:rPr lang="en-US" sz="2200" dirty="0" err="1"/>
              <a:t>brutoinkomen</a:t>
            </a:r>
            <a:r>
              <a:rPr lang="en-US" sz="2200" dirty="0"/>
              <a:t> per </a:t>
            </a:r>
            <a:r>
              <a:rPr lang="en-US" sz="2200" dirty="0" err="1"/>
              <a:t>maand</a:t>
            </a:r>
            <a:r>
              <a:rPr lang="en-US" sz="2200" dirty="0"/>
              <a:t> in 2023, </a:t>
            </a:r>
            <a:r>
              <a:rPr lang="en-US" sz="2200" dirty="0" err="1"/>
              <a:t>hoeveel</a:t>
            </a:r>
            <a:r>
              <a:rPr lang="en-US" sz="2200" dirty="0"/>
              <a:t> </a:t>
            </a:r>
            <a:r>
              <a:rPr lang="en-US" sz="2200" dirty="0" err="1"/>
              <a:t>zou</a:t>
            </a:r>
            <a:r>
              <a:rPr lang="en-US" sz="2200" dirty="0"/>
              <a:t> je </a:t>
            </a:r>
            <a:r>
              <a:rPr lang="en-US" sz="2200" dirty="0" err="1"/>
              <a:t>hiervan</a:t>
            </a:r>
            <a:r>
              <a:rPr lang="en-US" sz="2200" dirty="0"/>
              <a:t> </a:t>
            </a:r>
            <a:r>
              <a:rPr lang="en-US" sz="2200" dirty="0" err="1"/>
              <a:t>overhouden</a:t>
            </a:r>
            <a:r>
              <a:rPr lang="en-US" sz="2200" dirty="0"/>
              <a:t>?</a:t>
            </a:r>
          </a:p>
          <a:p>
            <a:pPr marL="1240200" lvl="2" indent="-457200">
              <a:lnSpc>
                <a:spcPct val="150000"/>
              </a:lnSpc>
              <a:buFont typeface="Courier New" panose="02070309020205020404" pitchFamily="49" charset="0"/>
              <a:buChar char="o"/>
            </a:pPr>
            <a:r>
              <a:rPr lang="en-US" sz="2200" dirty="0"/>
              <a:t>Hoe </a:t>
            </a:r>
            <a:r>
              <a:rPr lang="en-US" sz="2200" dirty="0" err="1"/>
              <a:t>zeker</a:t>
            </a:r>
            <a:r>
              <a:rPr lang="en-US" sz="2200" dirty="0"/>
              <a:t> ben je van je </a:t>
            </a:r>
            <a:r>
              <a:rPr lang="en-US" sz="2200" dirty="0" err="1"/>
              <a:t>antwoord</a:t>
            </a:r>
            <a:r>
              <a:rPr lang="en-US" sz="2200" dirty="0"/>
              <a:t>?</a:t>
            </a:r>
            <a:endParaRPr lang="en-US" sz="2600" dirty="0"/>
          </a:p>
          <a:p>
            <a:pPr marL="783000" lvl="1" indent="-457200">
              <a:lnSpc>
                <a:spcPct val="150000"/>
              </a:lnSpc>
              <a:buFont typeface="Courier New" panose="02070309020205020404" pitchFamily="49" charset="0"/>
              <a:buChar char="o"/>
            </a:pPr>
            <a:r>
              <a:rPr lang="en-US" sz="2600" b="1" dirty="0"/>
              <a:t>Gedrag: </a:t>
            </a:r>
            <a:r>
              <a:rPr lang="en-US" sz="2600" dirty="0" err="1"/>
              <a:t>hoeveel</a:t>
            </a:r>
            <a:r>
              <a:rPr lang="en-US" sz="2600" dirty="0"/>
              <a:t> </a:t>
            </a:r>
            <a:r>
              <a:rPr lang="en-US" sz="2600" dirty="0" err="1"/>
              <a:t>uur</a:t>
            </a:r>
            <a:r>
              <a:rPr lang="en-US" sz="2600" dirty="0"/>
              <a:t> </a:t>
            </a:r>
            <a:r>
              <a:rPr lang="en-US" sz="2600" dirty="0" err="1"/>
              <a:t>werk</a:t>
            </a:r>
            <a:r>
              <a:rPr lang="en-US" sz="2600" dirty="0"/>
              <a:t> je?</a:t>
            </a:r>
          </a:p>
        </p:txBody>
      </p:sp>
      <p:pic>
        <p:nvPicPr>
          <p:cNvPr id="4" name="Picture 4" descr="A logo with a crown&#10;&#10;AI-generated content may be incorrect.">
            <a:extLst>
              <a:ext uri="{FF2B5EF4-FFF2-40B4-BE49-F238E27FC236}">
                <a16:creationId xmlns:a16="http://schemas.microsoft.com/office/drawing/2014/main" id="{EE88D308-B7DA-6211-8F9F-15654A0E85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2696036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4599-917E-0297-D779-ADA8B0475581}"/>
              </a:ext>
            </a:extLst>
          </p:cNvPr>
          <p:cNvSpPr>
            <a:spLocks noGrp="1"/>
          </p:cNvSpPr>
          <p:nvPr>
            <p:ph type="title"/>
          </p:nvPr>
        </p:nvSpPr>
        <p:spPr>
          <a:xfrm>
            <a:off x="838200" y="119189"/>
            <a:ext cx="10515600" cy="1325563"/>
          </a:xfrm>
        </p:spPr>
        <p:txBody>
          <a:bodyPr>
            <a:normAutofit/>
          </a:bodyPr>
          <a:lstStyle/>
          <a:p>
            <a:r>
              <a:rPr lang="en-US" sz="3600" b="1" dirty="0">
                <a:solidFill>
                  <a:srgbClr val="C00000"/>
                </a:solidFill>
              </a:rPr>
              <a:t>SURVEY ONTWERP: RONDE 1 </a:t>
            </a:r>
            <a:endParaRPr lang="nl-NL" sz="3600" b="1" dirty="0">
              <a:solidFill>
                <a:srgbClr val="C00000"/>
              </a:solidFill>
            </a:endParaRPr>
          </a:p>
        </p:txBody>
      </p:sp>
      <p:sp>
        <p:nvSpPr>
          <p:cNvPr id="3" name="Content Placeholder 2">
            <a:extLst>
              <a:ext uri="{FF2B5EF4-FFF2-40B4-BE49-F238E27FC236}">
                <a16:creationId xmlns:a16="http://schemas.microsoft.com/office/drawing/2014/main" id="{B312C864-5941-2995-6097-E5D5A1D155FD}"/>
              </a:ext>
            </a:extLst>
          </p:cNvPr>
          <p:cNvSpPr>
            <a:spLocks noGrp="1"/>
          </p:cNvSpPr>
          <p:nvPr>
            <p:ph idx="1"/>
          </p:nvPr>
        </p:nvSpPr>
        <p:spPr>
          <a:xfrm>
            <a:off x="838200" y="1372442"/>
            <a:ext cx="10646664" cy="5046645"/>
          </a:xfrm>
        </p:spPr>
        <p:txBody>
          <a:bodyPr vert="horz" lIns="91440" tIns="45720" rIns="91440" bIns="45720" rtlCol="0" anchor="t">
            <a:normAutofit/>
          </a:bodyPr>
          <a:lstStyle/>
          <a:p>
            <a:pPr>
              <a:lnSpc>
                <a:spcPct val="110000"/>
              </a:lnSpc>
            </a:pPr>
            <a:r>
              <a:rPr lang="en-US" sz="3100" b="1"/>
              <a:t>Inschatting van marginale druk</a:t>
            </a:r>
            <a:r>
              <a:rPr lang="en-US" sz="3100"/>
              <a:t>: </a:t>
            </a:r>
            <a:br>
              <a:rPr lang="en-US"/>
            </a:br>
            <a:endParaRPr lang="en-US"/>
          </a:p>
          <a:p>
            <a:pPr marL="0" indent="0">
              <a:lnSpc>
                <a:spcPct val="110000"/>
              </a:lnSpc>
              <a:buNone/>
            </a:pPr>
            <a:r>
              <a:rPr lang="en-US"/>
              <a:t>“Stel je had </a:t>
            </a:r>
            <a:r>
              <a:rPr lang="en-US" b="1"/>
              <a:t>€100 extra brutoinkomen </a:t>
            </a:r>
            <a:r>
              <a:rPr lang="en-US"/>
              <a:t>per maand in 2023, hoeveel zou je hiervan overhouden? </a:t>
            </a:r>
          </a:p>
          <a:p>
            <a:pPr marL="0" indent="0">
              <a:lnSpc>
                <a:spcPct val="110000"/>
              </a:lnSpc>
              <a:buNone/>
            </a:pPr>
            <a:endParaRPr lang="en-US" i="1"/>
          </a:p>
          <a:p>
            <a:pPr>
              <a:lnSpc>
                <a:spcPct val="110000"/>
              </a:lnSpc>
            </a:pPr>
            <a:r>
              <a:rPr lang="en-US"/>
              <a:t>Hoe zeker ben je van je antwoord? (5 punt schaal)</a:t>
            </a:r>
            <a:endParaRPr lang="en-US" dirty="0"/>
          </a:p>
        </p:txBody>
      </p:sp>
      <p:pic>
        <p:nvPicPr>
          <p:cNvPr id="4" name="Picture 4" descr="A logo with a crown&#10;&#10;AI-generated content may be incorrect.">
            <a:extLst>
              <a:ext uri="{FF2B5EF4-FFF2-40B4-BE49-F238E27FC236}">
                <a16:creationId xmlns:a16="http://schemas.microsoft.com/office/drawing/2014/main" id="{E2B008E6-9971-FED8-822C-CC99DA27DE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08425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1845-9ABC-60D7-12E0-115E400EB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9ABD7-EA97-9E38-D9BA-23D51293FCAD}"/>
              </a:ext>
            </a:extLst>
          </p:cNvPr>
          <p:cNvSpPr>
            <a:spLocks noGrp="1"/>
          </p:cNvSpPr>
          <p:nvPr>
            <p:ph type="title"/>
          </p:nvPr>
        </p:nvSpPr>
        <p:spPr>
          <a:xfrm>
            <a:off x="838200" y="119189"/>
            <a:ext cx="10515600" cy="1325563"/>
          </a:xfrm>
        </p:spPr>
        <p:txBody>
          <a:bodyPr>
            <a:normAutofit/>
          </a:bodyPr>
          <a:lstStyle/>
          <a:p>
            <a:r>
              <a:rPr lang="en-US" sz="3600" b="1" dirty="0">
                <a:solidFill>
                  <a:srgbClr val="C00000"/>
                </a:solidFill>
              </a:rPr>
              <a:t>SURVEY ONTWERP: RONDE 1 </a:t>
            </a:r>
            <a:endParaRPr lang="nl-NL" sz="3600" b="1" dirty="0">
              <a:solidFill>
                <a:srgbClr val="C00000"/>
              </a:solidFill>
            </a:endParaRPr>
          </a:p>
        </p:txBody>
      </p:sp>
      <p:sp>
        <p:nvSpPr>
          <p:cNvPr id="3" name="Content Placeholder 2">
            <a:extLst>
              <a:ext uri="{FF2B5EF4-FFF2-40B4-BE49-F238E27FC236}">
                <a16:creationId xmlns:a16="http://schemas.microsoft.com/office/drawing/2014/main" id="{8B58A964-90D7-E86E-0555-D490FCF994E4}"/>
              </a:ext>
            </a:extLst>
          </p:cNvPr>
          <p:cNvSpPr>
            <a:spLocks noGrp="1"/>
          </p:cNvSpPr>
          <p:nvPr>
            <p:ph idx="1"/>
          </p:nvPr>
        </p:nvSpPr>
        <p:spPr>
          <a:xfrm>
            <a:off x="838200" y="1168527"/>
            <a:ext cx="10646664" cy="5250560"/>
          </a:xfrm>
        </p:spPr>
        <p:txBody>
          <a:bodyPr vert="horz" lIns="91440" tIns="45720" rIns="91440" bIns="45720" rtlCol="0" anchor="t">
            <a:normAutofit/>
          </a:bodyPr>
          <a:lstStyle/>
          <a:p>
            <a:pPr marL="0" indent="0">
              <a:lnSpc>
                <a:spcPct val="110000"/>
              </a:lnSpc>
              <a:buNone/>
            </a:pPr>
            <a:endParaRPr lang="en-US" dirty="0"/>
          </a:p>
          <a:p>
            <a:pPr>
              <a:lnSpc>
                <a:spcPct val="120000"/>
              </a:lnSpc>
            </a:pPr>
            <a:r>
              <a:rPr lang="en-US" sz="2400" dirty="0" err="1"/>
              <a:t>Hoeveel</a:t>
            </a:r>
            <a:r>
              <a:rPr lang="en-US" sz="2400" dirty="0"/>
              <a:t> </a:t>
            </a:r>
            <a:r>
              <a:rPr lang="en-US" sz="2400" dirty="0" err="1"/>
              <a:t>uur</a:t>
            </a:r>
            <a:r>
              <a:rPr lang="en-US" sz="2400" dirty="0"/>
              <a:t> </a:t>
            </a:r>
            <a:r>
              <a:rPr lang="en-US" sz="2400" dirty="0" err="1"/>
              <a:t>werkt</a:t>
            </a:r>
            <a:r>
              <a:rPr lang="en-US" sz="2400" dirty="0"/>
              <a:t> u </a:t>
            </a:r>
            <a:r>
              <a:rPr lang="en-US" sz="2400" dirty="0" err="1"/>
              <a:t>momenteel</a:t>
            </a:r>
            <a:r>
              <a:rPr lang="en-US" sz="2400" dirty="0"/>
              <a:t>? Zou u </a:t>
            </a:r>
            <a:r>
              <a:rPr lang="en-US" sz="2400" dirty="0" err="1"/>
              <a:t>meer</a:t>
            </a:r>
            <a:r>
              <a:rPr lang="en-US" sz="2400" dirty="0"/>
              <a:t> of minder </a:t>
            </a:r>
            <a:r>
              <a:rPr lang="en-US" sz="2400" dirty="0" err="1"/>
              <a:t>willen</a:t>
            </a:r>
            <a:r>
              <a:rPr lang="en-US" sz="2400" dirty="0"/>
              <a:t> </a:t>
            </a:r>
            <a:r>
              <a:rPr lang="en-US" sz="2400" dirty="0" err="1"/>
              <a:t>werken</a:t>
            </a:r>
            <a:r>
              <a:rPr lang="en-US" sz="2400" dirty="0"/>
              <a:t>?</a:t>
            </a:r>
          </a:p>
          <a:p>
            <a:pPr>
              <a:lnSpc>
                <a:spcPct val="120000"/>
              </a:lnSpc>
            </a:pPr>
            <a:r>
              <a:rPr lang="en-US" sz="2400" dirty="0"/>
              <a:t>Wat is </a:t>
            </a:r>
            <a:r>
              <a:rPr lang="en-US" sz="2400" dirty="0" err="1"/>
              <a:t>voor</a:t>
            </a:r>
            <a:r>
              <a:rPr lang="en-US" sz="2400" dirty="0"/>
              <a:t> u het </a:t>
            </a:r>
            <a:r>
              <a:rPr lang="en-US" sz="2400" dirty="0" err="1"/>
              <a:t>belangrijkst</a:t>
            </a:r>
            <a:r>
              <a:rPr lang="en-US" sz="2400" dirty="0"/>
              <a:t> </a:t>
            </a:r>
            <a:r>
              <a:rPr lang="en-US" sz="2400" dirty="0" err="1"/>
              <a:t>als</a:t>
            </a:r>
            <a:r>
              <a:rPr lang="en-US" sz="2400" dirty="0"/>
              <a:t> het </a:t>
            </a:r>
            <a:r>
              <a:rPr lang="en-US" sz="2400" dirty="0" err="1"/>
              <a:t>gaat</a:t>
            </a:r>
            <a:r>
              <a:rPr lang="en-US" sz="2400" dirty="0"/>
              <a:t> om </a:t>
            </a:r>
            <a:r>
              <a:rPr lang="en-US" sz="2400" dirty="0" err="1"/>
              <a:t>werk</a:t>
            </a:r>
            <a:r>
              <a:rPr lang="en-US" sz="2400" dirty="0"/>
              <a:t> (</a:t>
            </a:r>
            <a:r>
              <a:rPr lang="en-US" sz="2400" dirty="0" err="1"/>
              <a:t>o.a.</a:t>
            </a:r>
            <a:r>
              <a:rPr lang="en-US" sz="2400" dirty="0"/>
              <a:t> </a:t>
            </a:r>
            <a:r>
              <a:rPr lang="en-US" sz="2400" dirty="0" err="1"/>
              <a:t>hoog</a:t>
            </a:r>
            <a:r>
              <a:rPr lang="en-US" sz="2400" dirty="0"/>
              <a:t> </a:t>
            </a:r>
            <a:r>
              <a:rPr lang="en-US" sz="2400" dirty="0" err="1"/>
              <a:t>inkomen</a:t>
            </a:r>
            <a:r>
              <a:rPr lang="en-US" sz="2400" dirty="0"/>
              <a:t>, </a:t>
            </a:r>
            <a:r>
              <a:rPr lang="en-US" sz="2400" dirty="0" err="1"/>
              <a:t>werkplezier</a:t>
            </a:r>
            <a:r>
              <a:rPr lang="en-US" sz="2400" dirty="0"/>
              <a:t>, </a:t>
            </a:r>
            <a:r>
              <a:rPr lang="en-US" sz="2400" dirty="0" err="1"/>
              <a:t>zingeving</a:t>
            </a:r>
            <a:r>
              <a:rPr lang="en-US" sz="2400" dirty="0"/>
              <a:t>, </a:t>
            </a:r>
            <a:r>
              <a:rPr lang="en-US" sz="2400" dirty="0" err="1"/>
              <a:t>flexibiliteit</a:t>
            </a:r>
            <a:r>
              <a:rPr lang="en-US" sz="2400" dirty="0"/>
              <a:t>)</a:t>
            </a:r>
          </a:p>
          <a:p>
            <a:r>
              <a:rPr lang="en-US" sz="2400" dirty="0" err="1"/>
              <a:t>Zijn</a:t>
            </a:r>
            <a:r>
              <a:rPr lang="en-US" sz="2400" dirty="0"/>
              <a:t> er </a:t>
            </a:r>
            <a:r>
              <a:rPr lang="en-US" sz="2400" dirty="0" err="1"/>
              <a:t>beperkingen</a:t>
            </a:r>
            <a:r>
              <a:rPr lang="en-US" sz="2400" dirty="0"/>
              <a:t> om </a:t>
            </a:r>
            <a:r>
              <a:rPr lang="en-US" sz="2400" dirty="0" err="1"/>
              <a:t>meer</a:t>
            </a:r>
            <a:r>
              <a:rPr lang="en-US" sz="2400" dirty="0"/>
              <a:t> </a:t>
            </a:r>
            <a:r>
              <a:rPr lang="en-US" sz="2400" dirty="0" err="1"/>
              <a:t>te</a:t>
            </a:r>
            <a:r>
              <a:rPr lang="en-US" sz="2400" dirty="0"/>
              <a:t> </a:t>
            </a:r>
            <a:r>
              <a:rPr lang="en-US" sz="2400" dirty="0" err="1"/>
              <a:t>werken</a:t>
            </a:r>
            <a:r>
              <a:rPr lang="en-US" sz="2400" dirty="0"/>
              <a:t> (</a:t>
            </a:r>
            <a:r>
              <a:rPr lang="en-US" sz="2400" dirty="0" err="1"/>
              <a:t>o.a.</a:t>
            </a:r>
            <a:r>
              <a:rPr lang="en-US" sz="2400" dirty="0"/>
              <a:t> </a:t>
            </a:r>
            <a:r>
              <a:rPr lang="en-US" sz="2400" dirty="0" err="1"/>
              <a:t>zorg</a:t>
            </a:r>
            <a:r>
              <a:rPr lang="en-US" sz="2400" dirty="0"/>
              <a:t> </a:t>
            </a:r>
            <a:r>
              <a:rPr lang="en-US" sz="2400" dirty="0" err="1"/>
              <a:t>voor</a:t>
            </a:r>
            <a:r>
              <a:rPr lang="en-US" sz="2400" dirty="0"/>
              <a:t> </a:t>
            </a:r>
            <a:r>
              <a:rPr lang="en-US" sz="2400" dirty="0" err="1"/>
              <a:t>kinderen</a:t>
            </a:r>
            <a:r>
              <a:rPr lang="en-US" sz="2400" dirty="0"/>
              <a:t>, </a:t>
            </a:r>
            <a:r>
              <a:rPr lang="en-US" sz="2400" dirty="0" err="1"/>
              <a:t>mantelzorg</a:t>
            </a:r>
            <a:r>
              <a:rPr lang="en-US" sz="2400" dirty="0"/>
              <a:t>, </a:t>
            </a:r>
            <a:r>
              <a:rPr lang="en-US" sz="2400" dirty="0" err="1"/>
              <a:t>gezondheid</a:t>
            </a:r>
            <a:r>
              <a:rPr lang="en-US" sz="2400" dirty="0"/>
              <a:t>)?</a:t>
            </a:r>
          </a:p>
          <a:p>
            <a:pPr marL="0" indent="0">
              <a:buNone/>
            </a:pPr>
            <a:endParaRPr lang="nl-NL" sz="2400" dirty="0"/>
          </a:p>
          <a:p>
            <a:pPr marL="0" indent="0">
              <a:buNone/>
            </a:pPr>
            <a:r>
              <a:rPr lang="en-US" sz="2400" dirty="0"/>
              <a:t>* </a:t>
            </a:r>
            <a:r>
              <a:rPr lang="en-US" sz="2400" dirty="0" err="1"/>
              <a:t>Indien</a:t>
            </a:r>
            <a:r>
              <a:rPr lang="en-US" sz="2400" dirty="0"/>
              <a:t> </a:t>
            </a:r>
            <a:r>
              <a:rPr lang="en-US" sz="2400" b="1" dirty="0" err="1"/>
              <a:t>interventie</a:t>
            </a:r>
            <a:r>
              <a:rPr lang="en-US" sz="2400" b="1" dirty="0"/>
              <a:t>=1,3: </a:t>
            </a:r>
            <a:r>
              <a:rPr lang="en-US" sz="2400" dirty="0" err="1"/>
              <a:t>aanmoediging</a:t>
            </a:r>
            <a:r>
              <a:rPr lang="en-US" sz="2400" dirty="0"/>
              <a:t> om NIBUD </a:t>
            </a:r>
            <a:r>
              <a:rPr lang="en-US" sz="2400" dirty="0" err="1"/>
              <a:t>Werkberekenaar</a:t>
            </a:r>
            <a:r>
              <a:rPr lang="en-US" sz="2400" dirty="0"/>
              <a:t> </a:t>
            </a:r>
            <a:r>
              <a:rPr lang="en-US" sz="2400" dirty="0" err="1"/>
              <a:t>te</a:t>
            </a:r>
            <a:r>
              <a:rPr lang="en-US" sz="2400" dirty="0"/>
              <a:t> </a:t>
            </a:r>
            <a:r>
              <a:rPr lang="en-US" sz="2400" dirty="0" err="1"/>
              <a:t>gebruiken</a:t>
            </a:r>
            <a:r>
              <a:rPr lang="en-US" sz="2400" dirty="0"/>
              <a:t> (16% </a:t>
            </a:r>
            <a:r>
              <a:rPr lang="en-US" sz="2400" dirty="0" err="1"/>
              <a:t>clickt</a:t>
            </a:r>
            <a:r>
              <a:rPr lang="en-US" sz="2400" dirty="0"/>
              <a:t> op link, </a:t>
            </a:r>
            <a:r>
              <a:rPr lang="en-US" sz="2400" dirty="0" err="1"/>
              <a:t>d.w.z</a:t>
            </a:r>
            <a:r>
              <a:rPr lang="en-US" sz="2400" dirty="0"/>
              <a:t>. 252 van de 1545)</a:t>
            </a:r>
          </a:p>
        </p:txBody>
      </p:sp>
      <p:pic>
        <p:nvPicPr>
          <p:cNvPr id="4" name="Picture 4" descr="A logo with a crown&#10;&#10;AI-generated content may be incorrect.">
            <a:extLst>
              <a:ext uri="{FF2B5EF4-FFF2-40B4-BE49-F238E27FC236}">
                <a16:creationId xmlns:a16="http://schemas.microsoft.com/office/drawing/2014/main" id="{AFB8280F-A736-4817-B9F5-669B5224B9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25089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logo with a crown&#10;&#10;AI-generated content may be incorrect.">
            <a:extLst>
              <a:ext uri="{FF2B5EF4-FFF2-40B4-BE49-F238E27FC236}">
                <a16:creationId xmlns:a16="http://schemas.microsoft.com/office/drawing/2014/main" id="{7023E4AA-74AD-F127-7435-0C6F73DC47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1484" y="1160206"/>
            <a:ext cx="8534400" cy="5376699"/>
          </a:xfrm>
          <a:prstGeom prst="rect">
            <a:avLst/>
          </a:prstGeom>
          <a:noFill/>
          <a:ln>
            <a:noFill/>
          </a:ln>
        </p:spPr>
      </p:pic>
      <p:sp>
        <p:nvSpPr>
          <p:cNvPr id="5" name="Tijdelijke aanduiding voor dianummer 4">
            <a:extLst>
              <a:ext uri="{FF2B5EF4-FFF2-40B4-BE49-F238E27FC236}">
                <a16:creationId xmlns:a16="http://schemas.microsoft.com/office/drawing/2014/main" id="{78D46D42-09D7-AA0B-5995-E23B4B49A124}"/>
              </a:ext>
            </a:extLst>
          </p:cNvPr>
          <p:cNvSpPr>
            <a:spLocks noGrp="1"/>
          </p:cNvSpPr>
          <p:nvPr>
            <p:ph type="sldNum" sz="quarter" idx="12"/>
          </p:nvPr>
        </p:nvSpPr>
        <p:spPr/>
        <p:txBody>
          <a:bodyPr/>
          <a:lstStyle/>
          <a:p>
            <a:fld id="{D040D994-7348-480F-9119-2828BA61F026}" type="slidenum">
              <a:rPr lang="nl-NL" smtClean="0"/>
              <a:t>2</a:t>
            </a:fld>
            <a:endParaRPr lang="nl-NL"/>
          </a:p>
        </p:txBody>
      </p:sp>
    </p:spTree>
    <p:extLst>
      <p:ext uri="{BB962C8B-B14F-4D97-AF65-F5344CB8AC3E}">
        <p14:creationId xmlns:p14="http://schemas.microsoft.com/office/powerpoint/2010/main" val="2183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1974-E658-EACB-4F79-D51D958EA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805EA-8C36-7822-9244-6616B1530EFE}"/>
              </a:ext>
            </a:extLst>
          </p:cNvPr>
          <p:cNvSpPr>
            <a:spLocks noGrp="1"/>
          </p:cNvSpPr>
          <p:nvPr>
            <p:ph type="title"/>
          </p:nvPr>
        </p:nvSpPr>
        <p:spPr/>
        <p:txBody>
          <a:bodyPr/>
          <a:lstStyle/>
          <a:p>
            <a:r>
              <a:rPr lang="en-US" sz="4400" b="1" dirty="0">
                <a:solidFill>
                  <a:srgbClr val="C00000"/>
                </a:solidFill>
              </a:rPr>
              <a:t>SURVEY ONTWERP: RONDE 2 </a:t>
            </a:r>
            <a:endParaRPr lang="nl-NL" b="1" dirty="0">
              <a:solidFill>
                <a:srgbClr val="C00000"/>
              </a:solidFill>
            </a:endParaRPr>
          </a:p>
        </p:txBody>
      </p:sp>
      <p:sp>
        <p:nvSpPr>
          <p:cNvPr id="3" name="Content Placeholder 2">
            <a:extLst>
              <a:ext uri="{FF2B5EF4-FFF2-40B4-BE49-F238E27FC236}">
                <a16:creationId xmlns:a16="http://schemas.microsoft.com/office/drawing/2014/main" id="{6C84894E-7A39-6205-555F-96474138E855}"/>
              </a:ext>
            </a:extLst>
          </p:cNvPr>
          <p:cNvSpPr>
            <a:spLocks noGrp="1"/>
          </p:cNvSpPr>
          <p:nvPr>
            <p:ph idx="1"/>
          </p:nvPr>
        </p:nvSpPr>
        <p:spPr>
          <a:xfrm>
            <a:off x="1109132" y="2675467"/>
            <a:ext cx="10397067" cy="3817408"/>
          </a:xfrm>
        </p:spPr>
        <p:txBody>
          <a:bodyPr vert="horz" lIns="91440" tIns="45720" rIns="91440" bIns="45720" rtlCol="0" anchor="t">
            <a:normAutofit/>
          </a:bodyPr>
          <a:lstStyle/>
          <a:p>
            <a:pPr indent="0">
              <a:lnSpc>
                <a:spcPct val="100000"/>
              </a:lnSpc>
              <a:spcBef>
                <a:spcPts val="600"/>
              </a:spcBef>
              <a:spcAft>
                <a:spcPts val="600"/>
              </a:spcAft>
            </a:pPr>
            <a:r>
              <a:rPr lang="en-US" dirty="0"/>
              <a:t> </a:t>
            </a:r>
            <a:r>
              <a:rPr lang="en-US" b="1" dirty="0" err="1"/>
              <a:t>Perceptie</a:t>
            </a:r>
            <a:r>
              <a:rPr lang="en-US" b="1" dirty="0"/>
              <a:t> </a:t>
            </a:r>
            <a:r>
              <a:rPr lang="en-US" b="1" dirty="0" err="1"/>
              <a:t>marginale</a:t>
            </a:r>
            <a:r>
              <a:rPr lang="en-US" b="1" dirty="0"/>
              <a:t> </a:t>
            </a:r>
            <a:r>
              <a:rPr lang="en-US" b="1" dirty="0" err="1"/>
              <a:t>druk</a:t>
            </a:r>
            <a:endParaRPr lang="en-US" b="1" dirty="0"/>
          </a:p>
          <a:p>
            <a:pPr indent="0">
              <a:lnSpc>
                <a:spcPct val="100000"/>
              </a:lnSpc>
              <a:spcBef>
                <a:spcPts val="600"/>
              </a:spcBef>
              <a:spcAft>
                <a:spcPts val="600"/>
              </a:spcAft>
            </a:pPr>
            <a:r>
              <a:rPr lang="en-US" b="1" dirty="0"/>
              <a:t> </a:t>
            </a:r>
            <a:r>
              <a:rPr lang="en-US" b="1" dirty="0" err="1"/>
              <a:t>Arbeidsaanbod</a:t>
            </a:r>
            <a:r>
              <a:rPr lang="en-US" b="1" dirty="0"/>
              <a:t> </a:t>
            </a:r>
          </a:p>
          <a:p>
            <a:pPr indent="0">
              <a:lnSpc>
                <a:spcPct val="100000"/>
              </a:lnSpc>
              <a:spcBef>
                <a:spcPts val="600"/>
              </a:spcBef>
              <a:spcAft>
                <a:spcPts val="600"/>
              </a:spcAft>
            </a:pPr>
            <a:r>
              <a:rPr lang="en-US" b="1" dirty="0" err="1"/>
              <a:t>Gebruik</a:t>
            </a:r>
            <a:r>
              <a:rPr lang="en-US" b="1" dirty="0"/>
              <a:t> van NIBUD </a:t>
            </a:r>
            <a:r>
              <a:rPr lang="en-US" b="1" dirty="0" err="1"/>
              <a:t>Werkberekenaar</a:t>
            </a:r>
            <a:r>
              <a:rPr lang="en-US" b="1" dirty="0"/>
              <a:t> </a:t>
            </a:r>
            <a:r>
              <a:rPr lang="en-US" b="1" dirty="0" err="1"/>
              <a:t>sinds</a:t>
            </a:r>
            <a:r>
              <a:rPr lang="en-US" b="1" dirty="0"/>
              <a:t> ronde 1</a:t>
            </a:r>
          </a:p>
          <a:p>
            <a:pPr marL="0" indent="0">
              <a:lnSpc>
                <a:spcPct val="100000"/>
              </a:lnSpc>
              <a:spcAft>
                <a:spcPts val="300"/>
              </a:spcAft>
              <a:buNone/>
            </a:pPr>
            <a:endParaRPr lang="en-US" dirty="0"/>
          </a:p>
          <a:p>
            <a:pPr marL="0" indent="0">
              <a:buNone/>
            </a:pPr>
            <a:endParaRPr lang="en-US" dirty="0"/>
          </a:p>
          <a:p>
            <a:pPr marL="0" indent="0">
              <a:buNone/>
            </a:pPr>
            <a:endParaRPr lang="en-US" dirty="0"/>
          </a:p>
        </p:txBody>
      </p:sp>
      <p:pic>
        <p:nvPicPr>
          <p:cNvPr id="4" name="Picture 4" descr="A logo with a crown&#10;&#10;AI-generated content may be incorrect.">
            <a:extLst>
              <a:ext uri="{FF2B5EF4-FFF2-40B4-BE49-F238E27FC236}">
                <a16:creationId xmlns:a16="http://schemas.microsoft.com/office/drawing/2014/main" id="{4FBD767C-51A4-D3BE-48C1-69987D9640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257706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6F77-7029-F62A-39CA-1FCDFAC9D267}"/>
              </a:ext>
            </a:extLst>
          </p:cNvPr>
          <p:cNvSpPr>
            <a:spLocks noGrp="1"/>
          </p:cNvSpPr>
          <p:nvPr>
            <p:ph type="title"/>
          </p:nvPr>
        </p:nvSpPr>
        <p:spPr>
          <a:xfrm>
            <a:off x="838200" y="62552"/>
            <a:ext cx="10515600" cy="1325563"/>
          </a:xfrm>
        </p:spPr>
        <p:txBody>
          <a:bodyPr>
            <a:normAutofit/>
          </a:bodyPr>
          <a:lstStyle/>
          <a:p>
            <a:r>
              <a:rPr lang="en-US" sz="4800" b="1" dirty="0">
                <a:solidFill>
                  <a:srgbClr val="C00000"/>
                </a:solidFill>
              </a:rPr>
              <a:t>RESPONDENTEN</a:t>
            </a:r>
            <a:endParaRPr lang="nl-NL" sz="4800" b="1" dirty="0">
              <a:solidFill>
                <a:srgbClr val="C00000"/>
              </a:solidFill>
            </a:endParaRPr>
          </a:p>
        </p:txBody>
      </p:sp>
      <p:sp>
        <p:nvSpPr>
          <p:cNvPr id="8" name="Tijdelijke aanduiding voor inhoud 7">
            <a:extLst>
              <a:ext uri="{FF2B5EF4-FFF2-40B4-BE49-F238E27FC236}">
                <a16:creationId xmlns:a16="http://schemas.microsoft.com/office/drawing/2014/main" id="{E861BB4A-E89F-432A-A804-38B8EE840AC2}"/>
              </a:ext>
            </a:extLst>
          </p:cNvPr>
          <p:cNvSpPr>
            <a:spLocks noGrp="1"/>
          </p:cNvSpPr>
          <p:nvPr>
            <p:ph idx="1"/>
          </p:nvPr>
        </p:nvSpPr>
        <p:spPr/>
        <p:txBody>
          <a:bodyPr/>
          <a:lstStyle/>
          <a:p>
            <a:endParaRPr lang="nl-NL"/>
          </a:p>
        </p:txBody>
      </p:sp>
      <p:graphicFrame>
        <p:nvGraphicFramePr>
          <p:cNvPr id="9" name="Content Placeholder 3">
            <a:extLst>
              <a:ext uri="{FF2B5EF4-FFF2-40B4-BE49-F238E27FC236}">
                <a16:creationId xmlns:a16="http://schemas.microsoft.com/office/drawing/2014/main" id="{DCE55CAE-0F7A-F772-A587-6603479C8324}"/>
              </a:ext>
            </a:extLst>
          </p:cNvPr>
          <p:cNvGraphicFramePr>
            <a:graphicFrameLocks/>
          </p:cNvGraphicFramePr>
          <p:nvPr/>
        </p:nvGraphicFramePr>
        <p:xfrm>
          <a:off x="613555" y="1006375"/>
          <a:ext cx="10664889" cy="5031345"/>
        </p:xfrm>
        <a:graphic>
          <a:graphicData uri="http://schemas.openxmlformats.org/drawingml/2006/table">
            <a:tbl>
              <a:tblPr>
                <a:tableStyleId>{5C22544A-7EE6-4342-B048-85BDC9FD1C3A}</a:tableStyleId>
              </a:tblPr>
              <a:tblGrid>
                <a:gridCol w="3984125">
                  <a:extLst>
                    <a:ext uri="{9D8B030D-6E8A-4147-A177-3AD203B41FA5}">
                      <a16:colId xmlns:a16="http://schemas.microsoft.com/office/drawing/2014/main" val="504622713"/>
                    </a:ext>
                  </a:extLst>
                </a:gridCol>
                <a:gridCol w="1670191">
                  <a:extLst>
                    <a:ext uri="{9D8B030D-6E8A-4147-A177-3AD203B41FA5}">
                      <a16:colId xmlns:a16="http://schemas.microsoft.com/office/drawing/2014/main" val="4064868701"/>
                    </a:ext>
                  </a:extLst>
                </a:gridCol>
                <a:gridCol w="1670191">
                  <a:extLst>
                    <a:ext uri="{9D8B030D-6E8A-4147-A177-3AD203B41FA5}">
                      <a16:colId xmlns:a16="http://schemas.microsoft.com/office/drawing/2014/main" val="2294430919"/>
                    </a:ext>
                  </a:extLst>
                </a:gridCol>
                <a:gridCol w="1670191">
                  <a:extLst>
                    <a:ext uri="{9D8B030D-6E8A-4147-A177-3AD203B41FA5}">
                      <a16:colId xmlns:a16="http://schemas.microsoft.com/office/drawing/2014/main" val="3356251788"/>
                    </a:ext>
                  </a:extLst>
                </a:gridCol>
                <a:gridCol w="1670191">
                  <a:extLst>
                    <a:ext uri="{9D8B030D-6E8A-4147-A177-3AD203B41FA5}">
                      <a16:colId xmlns:a16="http://schemas.microsoft.com/office/drawing/2014/main" val="2354036586"/>
                    </a:ext>
                  </a:extLst>
                </a:gridCol>
              </a:tblGrid>
              <a:tr h="457395">
                <a:tc>
                  <a:txBody>
                    <a:bodyPr/>
                    <a:lstStyle/>
                    <a:p>
                      <a:pPr marL="0" algn="ctr" defTabSz="914400" rtl="0" eaLnBrk="1" fontAlgn="b" latinLnBrk="0" hangingPunct="1"/>
                      <a:endParaRPr lang="nl-NL" sz="2400" b="0" u="none" strike="noStrike" kern="1200" dirty="0">
                        <a:solidFill>
                          <a:schemeClr val="dk1"/>
                        </a:solidFill>
                        <a:effectLst/>
                        <a:latin typeface="+mn-lt"/>
                        <a:ea typeface="+mn-ea"/>
                        <a:cs typeface="+mn-cs"/>
                      </a:endParaRPr>
                    </a:p>
                  </a:txBody>
                  <a:tcPr marL="7620" marR="7620" marT="7620" marB="0" anchor="ctr">
                    <a:solidFill>
                      <a:schemeClr val="accent1">
                        <a:lumMod val="40000"/>
                        <a:lumOff val="60000"/>
                      </a:schemeClr>
                    </a:solidFill>
                  </a:tcPr>
                </a:tc>
                <a:tc>
                  <a:txBody>
                    <a:bodyPr/>
                    <a:lstStyle/>
                    <a:p>
                      <a:pPr algn="ctr" fontAlgn="b"/>
                      <a:r>
                        <a:rPr lang="nl-NL" sz="2400" b="0" u="none" strike="noStrike" dirty="0">
                          <a:effectLst/>
                        </a:rPr>
                        <a:t>Control</a:t>
                      </a:r>
                    </a:p>
                  </a:txBody>
                  <a:tcPr marL="7620" marR="7620" marT="7620" marB="0" anchor="ctr">
                    <a:solidFill>
                      <a:schemeClr val="accent1">
                        <a:lumMod val="40000"/>
                        <a:lumOff val="60000"/>
                      </a:schemeClr>
                    </a:solidFill>
                  </a:tcPr>
                </a:tc>
                <a:tc>
                  <a:txBody>
                    <a:bodyPr/>
                    <a:lstStyle/>
                    <a:p>
                      <a:pPr algn="ctr" fontAlgn="b"/>
                      <a:r>
                        <a:rPr lang="nl-NL" sz="2400" b="0" u="none" strike="noStrike" dirty="0">
                          <a:effectLst/>
                        </a:rPr>
                        <a:t>Nibud</a:t>
                      </a:r>
                    </a:p>
                  </a:txBody>
                  <a:tcPr marL="7620" marR="7620" marT="7620" marB="0" anchor="ctr">
                    <a:solidFill>
                      <a:schemeClr val="accent1">
                        <a:lumMod val="40000"/>
                        <a:lumOff val="60000"/>
                      </a:schemeClr>
                    </a:solidFill>
                  </a:tcPr>
                </a:tc>
                <a:tc>
                  <a:txBody>
                    <a:bodyPr/>
                    <a:lstStyle/>
                    <a:p>
                      <a:pPr algn="ctr" fontAlgn="b"/>
                      <a:r>
                        <a:rPr lang="nl-NL" sz="2400" b="0" u="none" strike="noStrike" dirty="0">
                          <a:effectLst/>
                        </a:rPr>
                        <a:t>Information</a:t>
                      </a:r>
                    </a:p>
                  </a:txBody>
                  <a:tcPr marL="7620" marR="7620" marT="7620" marB="0" anchor="ctr">
                    <a:solidFill>
                      <a:schemeClr val="accent1">
                        <a:lumMod val="40000"/>
                        <a:lumOff val="60000"/>
                      </a:schemeClr>
                    </a:solidFill>
                  </a:tcPr>
                </a:tc>
                <a:tc>
                  <a:txBody>
                    <a:bodyPr/>
                    <a:lstStyle/>
                    <a:p>
                      <a:pPr algn="ctr" fontAlgn="b"/>
                      <a:r>
                        <a:rPr lang="nl-NL" sz="2400" b="0" u="none" strike="noStrike" dirty="0">
                          <a:effectLst/>
                        </a:rPr>
                        <a:t>Combi</a:t>
                      </a:r>
                    </a:p>
                  </a:txBody>
                  <a:tcPr marL="7620" marR="7620" marT="7620" marB="0" anchor="ctr">
                    <a:solidFill>
                      <a:schemeClr val="accent1">
                        <a:lumMod val="40000"/>
                        <a:lumOff val="60000"/>
                      </a:schemeClr>
                    </a:solidFill>
                  </a:tcPr>
                </a:tc>
                <a:extLst>
                  <a:ext uri="{0D108BD9-81ED-4DB2-BD59-A6C34878D82A}">
                    <a16:rowId xmlns:a16="http://schemas.microsoft.com/office/drawing/2014/main" val="729983335"/>
                  </a:ext>
                </a:extLst>
              </a:tr>
              <a:tr h="457395">
                <a:tc>
                  <a:txBody>
                    <a:bodyPr/>
                    <a:lstStyle/>
                    <a:p>
                      <a:pPr algn="l" fontAlgn="b"/>
                      <a:r>
                        <a:rPr lang="nl-NL" sz="2400" u="none" strike="noStrike" dirty="0">
                          <a:effectLst/>
                        </a:rPr>
                        <a:t>Geslacht (% vrouw)</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panose="020B0604020202020204" pitchFamily="34" charset="0"/>
                        </a:rPr>
                        <a:t>0.52</a:t>
                      </a:r>
                    </a:p>
                  </a:txBody>
                  <a:tcPr marL="7620" marR="7620" marT="7620" marB="0" anchor="b"/>
                </a:tc>
                <a:tc>
                  <a:txBody>
                    <a:bodyPr/>
                    <a:lstStyle/>
                    <a:p>
                      <a:pPr algn="ctr" fontAlgn="b"/>
                      <a:r>
                        <a:rPr lang="nl-NL" sz="1800" b="0" i="0" u="none" strike="noStrike">
                          <a:effectLst/>
                          <a:latin typeface="Arial" panose="020B0604020202020204" pitchFamily="34" charset="0"/>
                        </a:rPr>
                        <a:t>0.55</a:t>
                      </a:r>
                    </a:p>
                  </a:txBody>
                  <a:tcPr marL="7620" marR="7620" marT="7620" marB="0" anchor="b"/>
                </a:tc>
                <a:tc>
                  <a:txBody>
                    <a:bodyPr/>
                    <a:lstStyle/>
                    <a:p>
                      <a:pPr algn="ctr" fontAlgn="b"/>
                      <a:r>
                        <a:rPr lang="nl-NL" sz="1800" b="0" i="0" u="none" strike="noStrike">
                          <a:effectLst/>
                          <a:latin typeface="Arial"/>
                        </a:rPr>
                        <a:t>0.57</a:t>
                      </a:r>
                    </a:p>
                  </a:txBody>
                  <a:tcPr marL="7620" marR="7620" marT="7620" marB="0" anchor="b"/>
                </a:tc>
                <a:tc>
                  <a:txBody>
                    <a:bodyPr/>
                    <a:lstStyle/>
                    <a:p>
                      <a:pPr algn="ctr" fontAlgn="b"/>
                      <a:r>
                        <a:rPr lang="nl-NL" sz="1800" b="0" i="0" u="none" strike="noStrike">
                          <a:effectLst/>
                          <a:latin typeface="Arial" panose="020B0604020202020204" pitchFamily="34" charset="0"/>
                        </a:rPr>
                        <a:t>0.55</a:t>
                      </a:r>
                    </a:p>
                  </a:txBody>
                  <a:tcPr marL="7620" marR="7620" marT="7620" marB="0" anchor="b"/>
                </a:tc>
                <a:extLst>
                  <a:ext uri="{0D108BD9-81ED-4DB2-BD59-A6C34878D82A}">
                    <a16:rowId xmlns:a16="http://schemas.microsoft.com/office/drawing/2014/main" val="3271632495"/>
                  </a:ext>
                </a:extLst>
              </a:tr>
              <a:tr h="457395">
                <a:tc>
                  <a:txBody>
                    <a:bodyPr/>
                    <a:lstStyle/>
                    <a:p>
                      <a:pPr algn="l" fontAlgn="b"/>
                      <a:r>
                        <a:rPr lang="nl-NL" sz="2400" u="none" strike="noStrike" dirty="0">
                          <a:effectLst/>
                        </a:rPr>
                        <a:t>Leeftijd</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a:rPr>
                        <a:t>43.72</a:t>
                      </a:r>
                    </a:p>
                  </a:txBody>
                  <a:tcPr marL="7620" marR="7620" marT="7620" marB="0" anchor="b"/>
                </a:tc>
                <a:tc>
                  <a:txBody>
                    <a:bodyPr/>
                    <a:lstStyle/>
                    <a:p>
                      <a:pPr algn="ctr" fontAlgn="b"/>
                      <a:r>
                        <a:rPr lang="nl-NL" sz="1800" b="0" i="0" u="none" strike="noStrike">
                          <a:effectLst/>
                          <a:latin typeface="Arial" panose="020B0604020202020204" pitchFamily="34" charset="0"/>
                        </a:rPr>
                        <a:t>43.93</a:t>
                      </a:r>
                    </a:p>
                  </a:txBody>
                  <a:tcPr marL="7620" marR="7620" marT="7620" marB="0" anchor="b"/>
                </a:tc>
                <a:tc>
                  <a:txBody>
                    <a:bodyPr/>
                    <a:lstStyle/>
                    <a:p>
                      <a:pPr algn="ctr" fontAlgn="b"/>
                      <a:r>
                        <a:rPr lang="nl-NL" sz="1800" b="0" i="0" u="none" strike="noStrike">
                          <a:effectLst/>
                          <a:latin typeface="Arial" panose="020B0604020202020204" pitchFamily="34" charset="0"/>
                        </a:rPr>
                        <a:t>42.98</a:t>
                      </a:r>
                    </a:p>
                  </a:txBody>
                  <a:tcPr marL="7620" marR="7620" marT="7620" marB="0" anchor="b"/>
                </a:tc>
                <a:tc>
                  <a:txBody>
                    <a:bodyPr/>
                    <a:lstStyle/>
                    <a:p>
                      <a:pPr algn="ctr" fontAlgn="b"/>
                      <a:r>
                        <a:rPr lang="nl-NL" sz="1800" b="0" i="0" u="none" strike="noStrike">
                          <a:effectLst/>
                          <a:latin typeface="Arial"/>
                        </a:rPr>
                        <a:t>43.28</a:t>
                      </a:r>
                    </a:p>
                  </a:txBody>
                  <a:tcPr marL="7620" marR="7620" marT="7620" marB="0" anchor="b"/>
                </a:tc>
                <a:extLst>
                  <a:ext uri="{0D108BD9-81ED-4DB2-BD59-A6C34878D82A}">
                    <a16:rowId xmlns:a16="http://schemas.microsoft.com/office/drawing/2014/main" val="3567558520"/>
                  </a:ext>
                </a:extLst>
              </a:tr>
              <a:tr h="457395">
                <a:tc>
                  <a:txBody>
                    <a:bodyPr/>
                    <a:lstStyle/>
                    <a:p>
                      <a:pPr algn="l" fontAlgn="b"/>
                      <a:r>
                        <a:rPr lang="nl-NL" sz="2400" u="none" strike="noStrike" dirty="0">
                          <a:effectLst/>
                        </a:rPr>
                        <a:t>Partner</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a:rPr>
                        <a:t>0.72</a:t>
                      </a:r>
                    </a:p>
                  </a:txBody>
                  <a:tcPr marL="7620" marR="7620" marT="7620" marB="0" anchor="b"/>
                </a:tc>
                <a:tc>
                  <a:txBody>
                    <a:bodyPr/>
                    <a:lstStyle/>
                    <a:p>
                      <a:pPr algn="ctr" fontAlgn="b"/>
                      <a:r>
                        <a:rPr lang="nl-NL" sz="1800" b="0" i="0" u="none" strike="noStrike">
                          <a:effectLst/>
                          <a:latin typeface="Arial" panose="020B0604020202020204" pitchFamily="34" charset="0"/>
                        </a:rPr>
                        <a:t>0.69</a:t>
                      </a:r>
                    </a:p>
                  </a:txBody>
                  <a:tcPr marL="7620" marR="7620" marT="7620" marB="0" anchor="b"/>
                </a:tc>
                <a:tc>
                  <a:txBody>
                    <a:bodyPr/>
                    <a:lstStyle/>
                    <a:p>
                      <a:pPr algn="ctr" fontAlgn="b"/>
                      <a:r>
                        <a:rPr lang="nl-NL" sz="1800" b="0" i="0" u="none" strike="noStrike">
                          <a:effectLst/>
                          <a:latin typeface="Arial"/>
                        </a:rPr>
                        <a:t>0.7</a:t>
                      </a:r>
                    </a:p>
                  </a:txBody>
                  <a:tcPr marL="7620" marR="7620" marT="7620" marB="0" anchor="b"/>
                </a:tc>
                <a:tc>
                  <a:txBody>
                    <a:bodyPr/>
                    <a:lstStyle/>
                    <a:p>
                      <a:pPr algn="ctr" fontAlgn="b"/>
                      <a:r>
                        <a:rPr lang="nl-NL" sz="1800" b="0" i="0" u="none" strike="noStrike">
                          <a:effectLst/>
                          <a:latin typeface="Arial"/>
                        </a:rPr>
                        <a:t>0.73</a:t>
                      </a:r>
                    </a:p>
                  </a:txBody>
                  <a:tcPr marL="7620" marR="7620" marT="7620" marB="0" anchor="b"/>
                </a:tc>
                <a:extLst>
                  <a:ext uri="{0D108BD9-81ED-4DB2-BD59-A6C34878D82A}">
                    <a16:rowId xmlns:a16="http://schemas.microsoft.com/office/drawing/2014/main" val="1437497092"/>
                  </a:ext>
                </a:extLst>
              </a:tr>
              <a:tr h="457395">
                <a:tc>
                  <a:txBody>
                    <a:bodyPr/>
                    <a:lstStyle/>
                    <a:p>
                      <a:pPr algn="l" fontAlgn="b"/>
                      <a:r>
                        <a:rPr lang="nl-NL" sz="2400" u="none" strike="noStrike" dirty="0">
                          <a:effectLst/>
                        </a:rPr>
                        <a:t>Wo/hbo</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a:rPr>
                        <a:t>0.46</a:t>
                      </a:r>
                    </a:p>
                  </a:txBody>
                  <a:tcPr marL="7620" marR="7620" marT="7620" marB="0" anchor="b"/>
                </a:tc>
                <a:tc>
                  <a:txBody>
                    <a:bodyPr/>
                    <a:lstStyle/>
                    <a:p>
                      <a:pPr algn="ctr" fontAlgn="b"/>
                      <a:r>
                        <a:rPr lang="nl-NL" sz="1800" b="0" i="0" u="none" strike="noStrike">
                          <a:effectLst/>
                          <a:latin typeface="Arial" panose="020B0604020202020204" pitchFamily="34" charset="0"/>
                        </a:rPr>
                        <a:t>0.49</a:t>
                      </a:r>
                    </a:p>
                  </a:txBody>
                  <a:tcPr marL="7620" marR="7620" marT="7620" marB="0" anchor="b"/>
                </a:tc>
                <a:tc>
                  <a:txBody>
                    <a:bodyPr/>
                    <a:lstStyle/>
                    <a:p>
                      <a:pPr algn="ctr" fontAlgn="b"/>
                      <a:r>
                        <a:rPr lang="nl-NL" sz="1800" b="0" i="0" u="none" strike="noStrike">
                          <a:effectLst/>
                          <a:latin typeface="Arial"/>
                        </a:rPr>
                        <a:t>0.51</a:t>
                      </a:r>
                    </a:p>
                  </a:txBody>
                  <a:tcPr marL="7620" marR="7620" marT="7620" marB="0" anchor="b"/>
                </a:tc>
                <a:tc>
                  <a:txBody>
                    <a:bodyPr/>
                    <a:lstStyle/>
                    <a:p>
                      <a:pPr algn="ctr" fontAlgn="b"/>
                      <a:r>
                        <a:rPr lang="nl-NL" sz="1800" b="0" i="0" u="none" strike="noStrike">
                          <a:effectLst/>
                          <a:latin typeface="Arial"/>
                        </a:rPr>
                        <a:t>0.5</a:t>
                      </a:r>
                    </a:p>
                  </a:txBody>
                  <a:tcPr marL="7620" marR="7620" marT="7620" marB="0" anchor="b"/>
                </a:tc>
                <a:extLst>
                  <a:ext uri="{0D108BD9-81ED-4DB2-BD59-A6C34878D82A}">
                    <a16:rowId xmlns:a16="http://schemas.microsoft.com/office/drawing/2014/main" val="3626479526"/>
                  </a:ext>
                </a:extLst>
              </a:tr>
              <a:tr h="457395">
                <a:tc>
                  <a:txBody>
                    <a:bodyPr/>
                    <a:lstStyle/>
                    <a:p>
                      <a:pPr algn="l" fontAlgn="b"/>
                      <a:r>
                        <a:rPr lang="nl-NL" sz="2400" u="none" strike="noStrike" dirty="0">
                          <a:effectLst/>
                        </a:rPr>
                        <a:t>Betaald werk</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panose="020B0604020202020204" pitchFamily="34" charset="0"/>
                        </a:rPr>
                        <a:t>0.9</a:t>
                      </a:r>
                    </a:p>
                  </a:txBody>
                  <a:tcPr marL="7620" marR="7620" marT="7620" marB="0" anchor="b"/>
                </a:tc>
                <a:tc>
                  <a:txBody>
                    <a:bodyPr/>
                    <a:lstStyle/>
                    <a:p>
                      <a:pPr algn="ctr" fontAlgn="b"/>
                      <a:r>
                        <a:rPr lang="nl-NL" sz="1800" b="0" i="0" u="none" strike="noStrike">
                          <a:effectLst/>
                          <a:latin typeface="Arial"/>
                        </a:rPr>
                        <a:t>0.89</a:t>
                      </a:r>
                    </a:p>
                  </a:txBody>
                  <a:tcPr marL="7620" marR="7620" marT="7620" marB="0" anchor="b"/>
                </a:tc>
                <a:tc>
                  <a:txBody>
                    <a:bodyPr/>
                    <a:lstStyle/>
                    <a:p>
                      <a:pPr algn="ctr" fontAlgn="b"/>
                      <a:r>
                        <a:rPr lang="nl-NL" sz="1800" b="0" i="0" u="none" strike="noStrike">
                          <a:effectLst/>
                          <a:latin typeface="Arial"/>
                        </a:rPr>
                        <a:t>0.88</a:t>
                      </a:r>
                    </a:p>
                  </a:txBody>
                  <a:tcPr marL="7620" marR="7620" marT="7620" marB="0" anchor="b"/>
                </a:tc>
                <a:tc>
                  <a:txBody>
                    <a:bodyPr/>
                    <a:lstStyle/>
                    <a:p>
                      <a:pPr algn="ctr" fontAlgn="b"/>
                      <a:r>
                        <a:rPr lang="nl-NL" sz="1800" b="0" i="0" u="none" strike="noStrike">
                          <a:effectLst/>
                          <a:latin typeface="Arial"/>
                        </a:rPr>
                        <a:t>0.88</a:t>
                      </a:r>
                    </a:p>
                  </a:txBody>
                  <a:tcPr marL="7620" marR="7620" marT="7620" marB="0" anchor="b"/>
                </a:tc>
                <a:extLst>
                  <a:ext uri="{0D108BD9-81ED-4DB2-BD59-A6C34878D82A}">
                    <a16:rowId xmlns:a16="http://schemas.microsoft.com/office/drawing/2014/main" val="1748118498"/>
                  </a:ext>
                </a:extLst>
              </a:tr>
              <a:tr h="457395">
                <a:tc>
                  <a:txBody>
                    <a:bodyPr/>
                    <a:lstStyle/>
                    <a:p>
                      <a:pPr algn="l" fontAlgn="b"/>
                      <a:r>
                        <a:rPr lang="nl-NL" sz="2400" u="none" strike="noStrike" dirty="0">
                          <a:effectLst/>
                        </a:rPr>
                        <a:t>Student</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a:rPr>
                        <a:t>0.14</a:t>
                      </a:r>
                    </a:p>
                  </a:txBody>
                  <a:tcPr marL="7620" marR="7620" marT="7620" marB="0" anchor="b"/>
                </a:tc>
                <a:tc>
                  <a:txBody>
                    <a:bodyPr/>
                    <a:lstStyle/>
                    <a:p>
                      <a:pPr algn="ctr" fontAlgn="b"/>
                      <a:r>
                        <a:rPr lang="nl-NL" sz="1800" b="0" i="0" u="none" strike="noStrike">
                          <a:effectLst/>
                          <a:latin typeface="Arial" panose="020B0604020202020204" pitchFamily="34" charset="0"/>
                        </a:rPr>
                        <a:t>0.12</a:t>
                      </a:r>
                    </a:p>
                  </a:txBody>
                  <a:tcPr marL="7620" marR="7620" marT="7620" marB="0" anchor="b"/>
                </a:tc>
                <a:tc>
                  <a:txBody>
                    <a:bodyPr/>
                    <a:lstStyle/>
                    <a:p>
                      <a:pPr algn="ctr" fontAlgn="b"/>
                      <a:r>
                        <a:rPr lang="nl-NL" sz="1800" b="0" i="0" u="none" strike="noStrike">
                          <a:effectLst/>
                          <a:latin typeface="Arial"/>
                        </a:rPr>
                        <a:t>0.13</a:t>
                      </a:r>
                    </a:p>
                  </a:txBody>
                  <a:tcPr marL="7620" marR="7620" marT="7620" marB="0" anchor="b"/>
                </a:tc>
                <a:tc>
                  <a:txBody>
                    <a:bodyPr/>
                    <a:lstStyle/>
                    <a:p>
                      <a:pPr algn="ctr" fontAlgn="b"/>
                      <a:r>
                        <a:rPr lang="nl-NL" sz="1800" b="0" i="0" u="none" strike="noStrike">
                          <a:effectLst/>
                          <a:latin typeface="Arial"/>
                        </a:rPr>
                        <a:t>0.14</a:t>
                      </a:r>
                    </a:p>
                  </a:txBody>
                  <a:tcPr marL="7620" marR="7620" marT="7620" marB="0" anchor="b"/>
                </a:tc>
                <a:extLst>
                  <a:ext uri="{0D108BD9-81ED-4DB2-BD59-A6C34878D82A}">
                    <a16:rowId xmlns:a16="http://schemas.microsoft.com/office/drawing/2014/main" val="4083122694"/>
                  </a:ext>
                </a:extLst>
              </a:tr>
              <a:tr h="457395">
                <a:tc>
                  <a:txBody>
                    <a:bodyPr/>
                    <a:lstStyle/>
                    <a:p>
                      <a:pPr algn="l" fontAlgn="b"/>
                      <a:r>
                        <a:rPr lang="nl-NL" sz="2400" u="none" strike="noStrike" dirty="0">
                          <a:effectLst/>
                        </a:rPr>
                        <a:t>Gewerkte uren</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panose="020B0604020202020204" pitchFamily="34" charset="0"/>
                        </a:rPr>
                        <a:t>31.98</a:t>
                      </a:r>
                    </a:p>
                  </a:txBody>
                  <a:tcPr marL="7620" marR="7620" marT="7620" marB="0" anchor="b"/>
                </a:tc>
                <a:tc>
                  <a:txBody>
                    <a:bodyPr/>
                    <a:lstStyle/>
                    <a:p>
                      <a:pPr algn="ctr" fontAlgn="b"/>
                      <a:r>
                        <a:rPr lang="nl-NL" sz="1800" b="0" i="0" u="none" strike="noStrike">
                          <a:effectLst/>
                          <a:latin typeface="Arial"/>
                        </a:rPr>
                        <a:t>32.31</a:t>
                      </a:r>
                    </a:p>
                  </a:txBody>
                  <a:tcPr marL="7620" marR="7620" marT="7620" marB="0" anchor="b"/>
                </a:tc>
                <a:tc>
                  <a:txBody>
                    <a:bodyPr/>
                    <a:lstStyle/>
                    <a:p>
                      <a:pPr algn="ctr" fontAlgn="b"/>
                      <a:r>
                        <a:rPr lang="nl-NL" sz="1800" b="0" i="0" u="none" strike="noStrike">
                          <a:effectLst/>
                          <a:latin typeface="Arial" panose="020B0604020202020204" pitchFamily="34" charset="0"/>
                        </a:rPr>
                        <a:t>31.32</a:t>
                      </a:r>
                    </a:p>
                  </a:txBody>
                  <a:tcPr marL="7620" marR="7620" marT="7620" marB="0" anchor="b"/>
                </a:tc>
                <a:tc>
                  <a:txBody>
                    <a:bodyPr/>
                    <a:lstStyle/>
                    <a:p>
                      <a:pPr algn="ctr" fontAlgn="b"/>
                      <a:r>
                        <a:rPr lang="nl-NL" sz="1800" b="0" i="0" u="none" strike="noStrike">
                          <a:effectLst/>
                          <a:latin typeface="Arial"/>
                        </a:rPr>
                        <a:t>31.39</a:t>
                      </a:r>
                    </a:p>
                  </a:txBody>
                  <a:tcPr marL="7620" marR="7620" marT="7620" marB="0" anchor="b"/>
                </a:tc>
                <a:extLst>
                  <a:ext uri="{0D108BD9-81ED-4DB2-BD59-A6C34878D82A}">
                    <a16:rowId xmlns:a16="http://schemas.microsoft.com/office/drawing/2014/main" val="2371569519"/>
                  </a:ext>
                </a:extLst>
              </a:tr>
              <a:tr h="457395">
                <a:tc>
                  <a:txBody>
                    <a:bodyPr/>
                    <a:lstStyle/>
                    <a:p>
                      <a:pPr algn="l" fontAlgn="b"/>
                      <a:r>
                        <a:rPr lang="nl-NL" sz="2400" u="none" strike="noStrike" dirty="0">
                          <a:effectLst/>
                        </a:rPr>
                        <a:t>Bruto maandinkomen</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panose="020B0604020202020204" pitchFamily="34" charset="0"/>
                        </a:rPr>
                        <a:t>3321</a:t>
                      </a:r>
                    </a:p>
                  </a:txBody>
                  <a:tcPr marL="7620" marR="7620" marT="7620" marB="0" anchor="b"/>
                </a:tc>
                <a:tc>
                  <a:txBody>
                    <a:bodyPr/>
                    <a:lstStyle/>
                    <a:p>
                      <a:pPr algn="ctr" fontAlgn="b"/>
                      <a:r>
                        <a:rPr lang="nl-NL" sz="1800" b="0" i="0" u="none" strike="noStrike">
                          <a:effectLst/>
                          <a:latin typeface="Arial"/>
                        </a:rPr>
                        <a:t>3277</a:t>
                      </a:r>
                    </a:p>
                  </a:txBody>
                  <a:tcPr marL="7620" marR="7620" marT="7620" marB="0" anchor="b"/>
                </a:tc>
                <a:tc>
                  <a:txBody>
                    <a:bodyPr/>
                    <a:lstStyle/>
                    <a:p>
                      <a:pPr algn="ctr" fontAlgn="b"/>
                      <a:r>
                        <a:rPr lang="nl-NL" sz="1800" b="0" i="0" u="none" strike="noStrike">
                          <a:effectLst/>
                          <a:latin typeface="Arial" panose="020B0604020202020204" pitchFamily="34" charset="0"/>
                        </a:rPr>
                        <a:t>3251</a:t>
                      </a:r>
                    </a:p>
                  </a:txBody>
                  <a:tcPr marL="7620" marR="7620" marT="7620" marB="0" anchor="b"/>
                </a:tc>
                <a:tc>
                  <a:txBody>
                    <a:bodyPr/>
                    <a:lstStyle/>
                    <a:p>
                      <a:pPr algn="ctr" fontAlgn="b"/>
                      <a:r>
                        <a:rPr lang="nl-NL" sz="1800" b="0" i="0" u="none" strike="noStrike">
                          <a:effectLst/>
                          <a:latin typeface="Arial" panose="020B0604020202020204" pitchFamily="34" charset="0"/>
                        </a:rPr>
                        <a:t>3294</a:t>
                      </a:r>
                    </a:p>
                  </a:txBody>
                  <a:tcPr marL="7620" marR="7620" marT="7620" marB="0" anchor="b"/>
                </a:tc>
                <a:extLst>
                  <a:ext uri="{0D108BD9-81ED-4DB2-BD59-A6C34878D82A}">
                    <a16:rowId xmlns:a16="http://schemas.microsoft.com/office/drawing/2014/main" val="1316383358"/>
                  </a:ext>
                </a:extLst>
              </a:tr>
              <a:tr h="457395">
                <a:tc>
                  <a:txBody>
                    <a:bodyPr/>
                    <a:lstStyle/>
                    <a:p>
                      <a:pPr algn="l" fontAlgn="b"/>
                      <a:r>
                        <a:rPr lang="nl-NL" sz="2400" u="none" strike="noStrike" dirty="0">
                          <a:effectLst/>
                        </a:rPr>
                        <a:t>Marginale druk (%)</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a:rPr>
                        <a:t>43.16</a:t>
                      </a:r>
                    </a:p>
                  </a:txBody>
                  <a:tcPr marL="7620" marR="7620" marT="7620" marB="0" anchor="b"/>
                </a:tc>
                <a:tc>
                  <a:txBody>
                    <a:bodyPr/>
                    <a:lstStyle/>
                    <a:p>
                      <a:pPr algn="ctr" fontAlgn="b"/>
                      <a:r>
                        <a:rPr lang="nl-NL" sz="1800" b="0" i="0" u="none" strike="noStrike">
                          <a:effectLst/>
                          <a:latin typeface="Arial" panose="020B0604020202020204" pitchFamily="34" charset="0"/>
                        </a:rPr>
                        <a:t>43.17</a:t>
                      </a:r>
                    </a:p>
                  </a:txBody>
                  <a:tcPr marL="7620" marR="7620" marT="7620" marB="0" anchor="b"/>
                </a:tc>
                <a:tc>
                  <a:txBody>
                    <a:bodyPr/>
                    <a:lstStyle/>
                    <a:p>
                      <a:pPr algn="ctr" fontAlgn="b"/>
                      <a:r>
                        <a:rPr lang="nl-NL" sz="1800" b="0" i="0" u="none" strike="noStrike">
                          <a:effectLst/>
                          <a:latin typeface="Arial" panose="020B0604020202020204" pitchFamily="34" charset="0"/>
                        </a:rPr>
                        <a:t>42.48</a:t>
                      </a:r>
                    </a:p>
                  </a:txBody>
                  <a:tcPr marL="7620" marR="7620" marT="7620" marB="0" anchor="b"/>
                </a:tc>
                <a:tc>
                  <a:txBody>
                    <a:bodyPr/>
                    <a:lstStyle/>
                    <a:p>
                      <a:pPr algn="ctr" fontAlgn="b"/>
                      <a:r>
                        <a:rPr lang="nl-NL" sz="1800" b="0" i="0" u="none" strike="noStrike">
                          <a:effectLst/>
                          <a:latin typeface="Arial"/>
                        </a:rPr>
                        <a:t>41.74</a:t>
                      </a:r>
                    </a:p>
                  </a:txBody>
                  <a:tcPr marL="7620" marR="7620" marT="7620" marB="0" anchor="b"/>
                </a:tc>
                <a:extLst>
                  <a:ext uri="{0D108BD9-81ED-4DB2-BD59-A6C34878D82A}">
                    <a16:rowId xmlns:a16="http://schemas.microsoft.com/office/drawing/2014/main" val="8276336"/>
                  </a:ext>
                </a:extLst>
              </a:tr>
              <a:tr h="457395">
                <a:tc>
                  <a:txBody>
                    <a:bodyPr/>
                    <a:lstStyle/>
                    <a:p>
                      <a:pPr algn="l" fontAlgn="b"/>
                      <a:r>
                        <a:rPr lang="nl-NL" sz="2400" u="none" strike="noStrike" dirty="0">
                          <a:effectLst/>
                        </a:rPr>
                        <a:t>Marginale druk, perceptie (%)</a:t>
                      </a:r>
                      <a:endParaRPr lang="nl-NL" sz="2400" b="0" i="0" u="none" strike="noStrike" dirty="0">
                        <a:effectLst/>
                        <a:latin typeface="Arial" panose="020B0604020202020204" pitchFamily="34" charset="0"/>
                      </a:endParaRPr>
                    </a:p>
                  </a:txBody>
                  <a:tcPr marL="7620" marR="7620" marT="7620" marB="0" anchor="b"/>
                </a:tc>
                <a:tc>
                  <a:txBody>
                    <a:bodyPr/>
                    <a:lstStyle/>
                    <a:p>
                      <a:pPr algn="ctr" fontAlgn="b"/>
                      <a:r>
                        <a:rPr lang="nl-NL" sz="1800" b="0" i="0" u="none" strike="noStrike">
                          <a:effectLst/>
                          <a:latin typeface="Arial"/>
                        </a:rPr>
                        <a:t>46.74</a:t>
                      </a:r>
                    </a:p>
                  </a:txBody>
                  <a:tcPr marL="7620" marR="7620" marT="7620" marB="0" anchor="b"/>
                </a:tc>
                <a:tc>
                  <a:txBody>
                    <a:bodyPr/>
                    <a:lstStyle/>
                    <a:p>
                      <a:pPr algn="ctr" fontAlgn="b"/>
                      <a:r>
                        <a:rPr lang="nl-NL" sz="1800" b="0" i="0" u="none" strike="noStrike">
                          <a:effectLst/>
                          <a:latin typeface="Arial"/>
                        </a:rPr>
                        <a:t>46.97</a:t>
                      </a:r>
                    </a:p>
                  </a:txBody>
                  <a:tcPr marL="7620" marR="7620" marT="7620" marB="0" anchor="b"/>
                </a:tc>
                <a:tc>
                  <a:txBody>
                    <a:bodyPr/>
                    <a:lstStyle/>
                    <a:p>
                      <a:pPr algn="ctr" fontAlgn="b"/>
                      <a:r>
                        <a:rPr lang="nl-NL" sz="1800" b="0" i="0" u="none" strike="noStrike">
                          <a:effectLst/>
                          <a:latin typeface="Arial" panose="020B0604020202020204" pitchFamily="34" charset="0"/>
                        </a:rPr>
                        <a:t>48.62</a:t>
                      </a:r>
                    </a:p>
                  </a:txBody>
                  <a:tcPr marL="7620" marR="7620" marT="7620" marB="0" anchor="b"/>
                </a:tc>
                <a:tc>
                  <a:txBody>
                    <a:bodyPr/>
                    <a:lstStyle/>
                    <a:p>
                      <a:pPr algn="ctr" fontAlgn="b"/>
                      <a:r>
                        <a:rPr lang="nl-NL" sz="1800" b="0" i="0" u="none" strike="noStrike" dirty="0">
                          <a:effectLst/>
                          <a:latin typeface="Arial" panose="020B0604020202020204" pitchFamily="34" charset="0"/>
                        </a:rPr>
                        <a:t>48.41</a:t>
                      </a:r>
                    </a:p>
                  </a:txBody>
                  <a:tcPr marL="7620" marR="7620" marT="7620" marB="0" anchor="b"/>
                </a:tc>
                <a:extLst>
                  <a:ext uri="{0D108BD9-81ED-4DB2-BD59-A6C34878D82A}">
                    <a16:rowId xmlns:a16="http://schemas.microsoft.com/office/drawing/2014/main" val="1599172603"/>
                  </a:ext>
                </a:extLst>
              </a:tr>
            </a:tbl>
          </a:graphicData>
        </a:graphic>
      </p:graphicFrame>
    </p:spTree>
    <p:extLst>
      <p:ext uri="{BB962C8B-B14F-4D97-AF65-F5344CB8AC3E}">
        <p14:creationId xmlns:p14="http://schemas.microsoft.com/office/powerpoint/2010/main" val="143646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4802-4F2D-65FB-BEB7-D7DE8C431A3D}"/>
              </a:ext>
            </a:extLst>
          </p:cNvPr>
          <p:cNvSpPr>
            <a:spLocks noGrp="1"/>
          </p:cNvSpPr>
          <p:nvPr>
            <p:ph type="title"/>
          </p:nvPr>
        </p:nvSpPr>
        <p:spPr/>
        <p:txBody>
          <a:bodyPr/>
          <a:lstStyle/>
          <a:p>
            <a:r>
              <a:rPr lang="en-US" b="1" dirty="0">
                <a:solidFill>
                  <a:srgbClr val="C00000"/>
                </a:solidFill>
              </a:rPr>
              <a:t>RESULTATEN: MISPERCEPTIES</a:t>
            </a:r>
          </a:p>
        </p:txBody>
      </p:sp>
      <p:sp>
        <p:nvSpPr>
          <p:cNvPr id="3" name="Content Placeholder 2">
            <a:extLst>
              <a:ext uri="{FF2B5EF4-FFF2-40B4-BE49-F238E27FC236}">
                <a16:creationId xmlns:a16="http://schemas.microsoft.com/office/drawing/2014/main" id="{0E3784DA-C1D5-0437-98DD-24B79B7C06DE}"/>
              </a:ext>
            </a:extLst>
          </p:cNvPr>
          <p:cNvSpPr>
            <a:spLocks noGrp="1"/>
          </p:cNvSpPr>
          <p:nvPr>
            <p:ph idx="1"/>
          </p:nvPr>
        </p:nvSpPr>
        <p:spPr/>
        <p:txBody>
          <a:bodyPr/>
          <a:lstStyle/>
          <a:p>
            <a:endParaRPr lang="en-US" dirty="0"/>
          </a:p>
        </p:txBody>
      </p:sp>
      <p:pic>
        <p:nvPicPr>
          <p:cNvPr id="4" name="Picture 4" descr="A logo with a crown&#10;&#10;AI-generated content may be incorrect.">
            <a:extLst>
              <a:ext uri="{FF2B5EF4-FFF2-40B4-BE49-F238E27FC236}">
                <a16:creationId xmlns:a16="http://schemas.microsoft.com/office/drawing/2014/main" id="{1E75452B-DE53-8652-A05B-9E6BE56277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398988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1A9D6-E695-C8D4-D801-76F22722E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71482-E3E1-5955-DE60-E6F8A45C3173}"/>
              </a:ext>
            </a:extLst>
          </p:cNvPr>
          <p:cNvSpPr>
            <a:spLocks noGrp="1"/>
          </p:cNvSpPr>
          <p:nvPr>
            <p:ph type="title"/>
          </p:nvPr>
        </p:nvSpPr>
        <p:spPr>
          <a:xfrm>
            <a:off x="476250" y="390525"/>
            <a:ext cx="11239500" cy="1325563"/>
          </a:xfrm>
        </p:spPr>
        <p:txBody>
          <a:bodyPr/>
          <a:lstStyle/>
          <a:p>
            <a:r>
              <a:rPr lang="en-US" b="1" dirty="0">
                <a:solidFill>
                  <a:srgbClr val="C00000"/>
                </a:solidFill>
              </a:rPr>
              <a:t>MISPERCEPTIES MARGINALE DRUK PER INKOMENSGROEP</a:t>
            </a:r>
            <a:endParaRPr lang="en-NL" b="1" dirty="0">
              <a:solidFill>
                <a:srgbClr val="C00000"/>
              </a:solidFill>
            </a:endParaRPr>
          </a:p>
        </p:txBody>
      </p:sp>
      <p:pic>
        <p:nvPicPr>
          <p:cNvPr id="7" name="Content Placeholder 6">
            <a:extLst>
              <a:ext uri="{FF2B5EF4-FFF2-40B4-BE49-F238E27FC236}">
                <a16:creationId xmlns:a16="http://schemas.microsoft.com/office/drawing/2014/main" id="{F8A30A71-9C32-D775-5E2F-B4FF6EE747D1}"/>
              </a:ext>
            </a:extLst>
          </p:cNvPr>
          <p:cNvPicPr>
            <a:picLocks noGrp="1" noChangeAspect="1"/>
          </p:cNvPicPr>
          <p:nvPr>
            <p:ph idx="1"/>
          </p:nvPr>
        </p:nvPicPr>
        <p:blipFill>
          <a:blip r:embed="rId3"/>
          <a:stretch>
            <a:fillRect/>
          </a:stretch>
        </p:blipFill>
        <p:spPr>
          <a:xfrm>
            <a:off x="476250" y="1938509"/>
            <a:ext cx="10825966" cy="3547889"/>
          </a:xfrm>
        </p:spPr>
      </p:pic>
      <p:pic>
        <p:nvPicPr>
          <p:cNvPr id="3" name="Picture 4" descr="A logo with a crown&#10;&#10;AI-generated content may be incorrect.">
            <a:extLst>
              <a:ext uri="{FF2B5EF4-FFF2-40B4-BE49-F238E27FC236}">
                <a16:creationId xmlns:a16="http://schemas.microsoft.com/office/drawing/2014/main" id="{CE4AA684-C230-4FA7-5AF6-078267E493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519613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820A-065D-B638-86B1-51E1B895173E}"/>
              </a:ext>
            </a:extLst>
          </p:cNvPr>
          <p:cNvSpPr>
            <a:spLocks noGrp="1"/>
          </p:cNvSpPr>
          <p:nvPr>
            <p:ph type="title"/>
          </p:nvPr>
        </p:nvSpPr>
        <p:spPr>
          <a:xfrm>
            <a:off x="838199" y="365125"/>
            <a:ext cx="11234351" cy="1325563"/>
          </a:xfrm>
        </p:spPr>
        <p:txBody>
          <a:bodyPr/>
          <a:lstStyle/>
          <a:p>
            <a:r>
              <a:rPr lang="en-US" b="1" dirty="0">
                <a:solidFill>
                  <a:srgbClr val="C00000"/>
                </a:solidFill>
              </a:rPr>
              <a:t>MISPERCEPTIES PER INKOMENSGROEP</a:t>
            </a:r>
          </a:p>
        </p:txBody>
      </p:sp>
      <p:pic>
        <p:nvPicPr>
          <p:cNvPr id="5" name="Content Placeholder 4">
            <a:extLst>
              <a:ext uri="{FF2B5EF4-FFF2-40B4-BE49-F238E27FC236}">
                <a16:creationId xmlns:a16="http://schemas.microsoft.com/office/drawing/2014/main" id="{D29D9E83-86C4-8AE8-A547-BC84FD8658B9}"/>
              </a:ext>
            </a:extLst>
          </p:cNvPr>
          <p:cNvPicPr>
            <a:picLocks noGrp="1" noChangeAspect="1"/>
          </p:cNvPicPr>
          <p:nvPr>
            <p:ph idx="1"/>
          </p:nvPr>
        </p:nvPicPr>
        <p:blipFill>
          <a:blip r:embed="rId2"/>
          <a:stretch>
            <a:fillRect/>
          </a:stretch>
        </p:blipFill>
        <p:spPr>
          <a:xfrm>
            <a:off x="1632677" y="1690688"/>
            <a:ext cx="8660854" cy="4659201"/>
          </a:xfrm>
        </p:spPr>
      </p:pic>
      <p:pic>
        <p:nvPicPr>
          <p:cNvPr id="3" name="Picture 4" descr="A logo with a crown&#10;&#10;AI-generated content may be incorrect.">
            <a:extLst>
              <a:ext uri="{FF2B5EF4-FFF2-40B4-BE49-F238E27FC236}">
                <a16:creationId xmlns:a16="http://schemas.microsoft.com/office/drawing/2014/main" id="{AE0D6F59-6212-F27B-AB56-81373F4425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426258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A8CFF-1F20-C071-AC6F-11718AA10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2AA1E-ABFC-9A53-5FAD-AEBF2B1D176F}"/>
              </a:ext>
            </a:extLst>
          </p:cNvPr>
          <p:cNvSpPr>
            <a:spLocks noGrp="1"/>
          </p:cNvSpPr>
          <p:nvPr>
            <p:ph type="title"/>
          </p:nvPr>
        </p:nvSpPr>
        <p:spPr>
          <a:xfrm>
            <a:off x="838200" y="365125"/>
            <a:ext cx="10985500" cy="1108075"/>
          </a:xfrm>
        </p:spPr>
        <p:txBody>
          <a:bodyPr>
            <a:normAutofit fontScale="90000"/>
          </a:bodyPr>
          <a:lstStyle/>
          <a:p>
            <a:r>
              <a:rPr lang="en-US" sz="4000" b="1" dirty="0">
                <a:solidFill>
                  <a:srgbClr val="C00000"/>
                </a:solidFill>
              </a:rPr>
              <a:t>EFFECT INTERVENTIES OP MISPERCEPTIES TWEE MAANDEN LATER</a:t>
            </a:r>
            <a:endParaRPr lang="en-NL" sz="4000" b="1" dirty="0">
              <a:solidFill>
                <a:srgbClr val="C00000"/>
              </a:solidFill>
            </a:endParaRPr>
          </a:p>
        </p:txBody>
      </p:sp>
      <p:pic>
        <p:nvPicPr>
          <p:cNvPr id="3" name="Picture 2">
            <a:extLst>
              <a:ext uri="{FF2B5EF4-FFF2-40B4-BE49-F238E27FC236}">
                <a16:creationId xmlns:a16="http://schemas.microsoft.com/office/drawing/2014/main" id="{03D8DA7F-EE23-DB35-2228-A946EE19B7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7" y="1580818"/>
            <a:ext cx="7758113" cy="4652977"/>
          </a:xfrm>
          <a:prstGeom prst="rect">
            <a:avLst/>
          </a:prstGeom>
          <a:noFill/>
          <a:ln>
            <a:noFill/>
          </a:ln>
        </p:spPr>
      </p:pic>
      <p:pic>
        <p:nvPicPr>
          <p:cNvPr id="4" name="Picture 4" descr="A logo with a crown&#10;&#10;AI-generated content may be incorrect.">
            <a:extLst>
              <a:ext uri="{FF2B5EF4-FFF2-40B4-BE49-F238E27FC236}">
                <a16:creationId xmlns:a16="http://schemas.microsoft.com/office/drawing/2014/main" id="{4B52B607-37CF-49BB-8310-73460045FB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91582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6FCCC-8F13-4476-29D9-569D4B765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FF6C2-323C-C72A-9AB8-4A3ACC7E743D}"/>
              </a:ext>
            </a:extLst>
          </p:cNvPr>
          <p:cNvSpPr>
            <a:spLocks noGrp="1"/>
          </p:cNvSpPr>
          <p:nvPr>
            <p:ph type="title"/>
          </p:nvPr>
        </p:nvSpPr>
        <p:spPr>
          <a:xfrm>
            <a:off x="1107707" y="182245"/>
            <a:ext cx="10515600" cy="1325563"/>
          </a:xfrm>
        </p:spPr>
        <p:txBody>
          <a:bodyPr>
            <a:normAutofit/>
          </a:bodyPr>
          <a:lstStyle/>
          <a:p>
            <a:r>
              <a:rPr lang="en-US" sz="4000" b="1" dirty="0">
                <a:solidFill>
                  <a:srgbClr val="C00000"/>
                </a:solidFill>
              </a:rPr>
              <a:t>EFFECT OP GEWERKTE UREN</a:t>
            </a:r>
            <a:endParaRPr lang="en-NL" sz="4000" b="1" dirty="0">
              <a:solidFill>
                <a:srgbClr val="C00000"/>
              </a:solidFill>
            </a:endParaRPr>
          </a:p>
        </p:txBody>
      </p:sp>
      <p:pic>
        <p:nvPicPr>
          <p:cNvPr id="3" name="Picture 2">
            <a:extLst>
              <a:ext uri="{FF2B5EF4-FFF2-40B4-BE49-F238E27FC236}">
                <a16:creationId xmlns:a16="http://schemas.microsoft.com/office/drawing/2014/main" id="{DDF2283D-269D-D759-F6D2-BA4B06FBDF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2302" y="1064990"/>
            <a:ext cx="8948608" cy="5366983"/>
          </a:xfrm>
          <a:prstGeom prst="rect">
            <a:avLst/>
          </a:prstGeom>
          <a:noFill/>
          <a:ln>
            <a:noFill/>
          </a:ln>
        </p:spPr>
      </p:pic>
      <p:pic>
        <p:nvPicPr>
          <p:cNvPr id="4" name="Picture 4" descr="A logo with a crown&#10;&#10;AI-generated content may be incorrect.">
            <a:extLst>
              <a:ext uri="{FF2B5EF4-FFF2-40B4-BE49-F238E27FC236}">
                <a16:creationId xmlns:a16="http://schemas.microsoft.com/office/drawing/2014/main" id="{5FD3DC4E-F0BE-F534-C648-BD51B8B26B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41154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48292-4308-D739-C28B-3F7040379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E41FB-5CC5-FF68-E8B8-BA29E1BF4DCB}"/>
              </a:ext>
            </a:extLst>
          </p:cNvPr>
          <p:cNvSpPr>
            <a:spLocks noGrp="1"/>
          </p:cNvSpPr>
          <p:nvPr>
            <p:ph type="title"/>
          </p:nvPr>
        </p:nvSpPr>
        <p:spPr>
          <a:xfrm>
            <a:off x="1107706" y="182245"/>
            <a:ext cx="10906493" cy="1325563"/>
          </a:xfrm>
        </p:spPr>
        <p:txBody>
          <a:bodyPr>
            <a:normAutofit/>
          </a:bodyPr>
          <a:lstStyle/>
          <a:p>
            <a:r>
              <a:rPr lang="en-US" sz="4000" b="1" dirty="0">
                <a:solidFill>
                  <a:srgbClr val="C00000"/>
                </a:solidFill>
              </a:rPr>
              <a:t>EFFECT VOOR SUBGROUP ZONDER UREN-RESTRICTIES</a:t>
            </a:r>
            <a:endParaRPr lang="en-NL" sz="4000" b="1" dirty="0">
              <a:solidFill>
                <a:srgbClr val="C00000"/>
              </a:solidFill>
            </a:endParaRPr>
          </a:p>
        </p:txBody>
      </p:sp>
      <p:pic>
        <p:nvPicPr>
          <p:cNvPr id="6" name="Picture 5">
            <a:extLst>
              <a:ext uri="{FF2B5EF4-FFF2-40B4-BE49-F238E27FC236}">
                <a16:creationId xmlns:a16="http://schemas.microsoft.com/office/drawing/2014/main" id="{BFBDC062-60C1-84E6-99D5-D35DFA590AF1}"/>
              </a:ext>
            </a:extLst>
          </p:cNvPr>
          <p:cNvPicPr>
            <a:picLocks noChangeAspect="1"/>
          </p:cNvPicPr>
          <p:nvPr/>
        </p:nvPicPr>
        <p:blipFill>
          <a:blip r:embed="rId3"/>
          <a:stretch>
            <a:fillRect/>
          </a:stretch>
        </p:blipFill>
        <p:spPr>
          <a:xfrm>
            <a:off x="1879600" y="1446391"/>
            <a:ext cx="8869467" cy="5322470"/>
          </a:xfrm>
          <a:prstGeom prst="rect">
            <a:avLst/>
          </a:prstGeom>
        </p:spPr>
      </p:pic>
      <p:pic>
        <p:nvPicPr>
          <p:cNvPr id="3" name="Picture 4" descr="A logo with a crown&#10;&#10;AI-generated content may be incorrect.">
            <a:extLst>
              <a:ext uri="{FF2B5EF4-FFF2-40B4-BE49-F238E27FC236}">
                <a16:creationId xmlns:a16="http://schemas.microsoft.com/office/drawing/2014/main" id="{B4B1E5F9-B1E5-3CE2-D271-95440CBA5F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43584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748E-3D46-5582-F2FF-49A05F56F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43654-ACA4-419B-5318-BF576BDCB2C9}"/>
              </a:ext>
            </a:extLst>
          </p:cNvPr>
          <p:cNvSpPr>
            <a:spLocks noGrp="1"/>
          </p:cNvSpPr>
          <p:nvPr>
            <p:ph type="title"/>
          </p:nvPr>
        </p:nvSpPr>
        <p:spPr>
          <a:xfrm>
            <a:off x="1107707" y="182245"/>
            <a:ext cx="10384077" cy="1325563"/>
          </a:xfrm>
        </p:spPr>
        <p:txBody>
          <a:bodyPr>
            <a:normAutofit/>
          </a:bodyPr>
          <a:lstStyle/>
          <a:p>
            <a:r>
              <a:rPr lang="en-US" sz="4000" b="1" dirty="0">
                <a:solidFill>
                  <a:srgbClr val="C00000"/>
                </a:solidFill>
              </a:rPr>
              <a:t>EFFECT VOOR SUBGROUP MET UREN-RESTRICTIES</a:t>
            </a:r>
            <a:endParaRPr lang="en-NL" sz="4000" b="1" dirty="0">
              <a:solidFill>
                <a:srgbClr val="C00000"/>
              </a:solidFill>
            </a:endParaRPr>
          </a:p>
        </p:txBody>
      </p:sp>
      <p:pic>
        <p:nvPicPr>
          <p:cNvPr id="5" name="Picture 4">
            <a:extLst>
              <a:ext uri="{FF2B5EF4-FFF2-40B4-BE49-F238E27FC236}">
                <a16:creationId xmlns:a16="http://schemas.microsoft.com/office/drawing/2014/main" id="{D7863A3D-B349-7526-01F4-1AF10179643C}"/>
              </a:ext>
            </a:extLst>
          </p:cNvPr>
          <p:cNvPicPr>
            <a:picLocks noChangeAspect="1"/>
          </p:cNvPicPr>
          <p:nvPr/>
        </p:nvPicPr>
        <p:blipFill>
          <a:blip r:embed="rId3"/>
          <a:stretch>
            <a:fillRect/>
          </a:stretch>
        </p:blipFill>
        <p:spPr>
          <a:xfrm>
            <a:off x="1493292" y="1391617"/>
            <a:ext cx="8805592" cy="5284138"/>
          </a:xfrm>
          <a:prstGeom prst="rect">
            <a:avLst/>
          </a:prstGeom>
        </p:spPr>
      </p:pic>
      <p:pic>
        <p:nvPicPr>
          <p:cNvPr id="3" name="Picture 4" descr="A logo with a crown&#10;&#10;AI-generated content may be incorrect.">
            <a:extLst>
              <a:ext uri="{FF2B5EF4-FFF2-40B4-BE49-F238E27FC236}">
                <a16:creationId xmlns:a16="http://schemas.microsoft.com/office/drawing/2014/main" id="{8842EC76-0BE8-45B3-1008-5D5154C9E5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57083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3413B-5411-118D-66E7-4FD933637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B35A7-9F92-49B8-D60F-1D8E3302EA37}"/>
              </a:ext>
            </a:extLst>
          </p:cNvPr>
          <p:cNvSpPr>
            <a:spLocks noGrp="1"/>
          </p:cNvSpPr>
          <p:nvPr>
            <p:ph type="title"/>
          </p:nvPr>
        </p:nvSpPr>
        <p:spPr>
          <a:xfrm>
            <a:off x="838200" y="229659"/>
            <a:ext cx="10515600" cy="1325563"/>
          </a:xfrm>
        </p:spPr>
        <p:txBody>
          <a:bodyPr/>
          <a:lstStyle/>
          <a:p>
            <a:r>
              <a:rPr lang="en-US" b="1" dirty="0">
                <a:solidFill>
                  <a:srgbClr val="C00000"/>
                </a:solidFill>
              </a:rPr>
              <a:t>SAMENVATTING</a:t>
            </a:r>
            <a:endParaRPr lang="nl-NL" b="1" dirty="0">
              <a:solidFill>
                <a:srgbClr val="C00000"/>
              </a:solidFill>
            </a:endParaRPr>
          </a:p>
        </p:txBody>
      </p:sp>
      <p:sp>
        <p:nvSpPr>
          <p:cNvPr id="3" name="Content Placeholder 2">
            <a:extLst>
              <a:ext uri="{FF2B5EF4-FFF2-40B4-BE49-F238E27FC236}">
                <a16:creationId xmlns:a16="http://schemas.microsoft.com/office/drawing/2014/main" id="{5F72480D-165F-0396-A7B2-AF8EA29A2536}"/>
              </a:ext>
            </a:extLst>
          </p:cNvPr>
          <p:cNvSpPr>
            <a:spLocks noGrp="1"/>
          </p:cNvSpPr>
          <p:nvPr>
            <p:ph idx="1"/>
          </p:nvPr>
        </p:nvSpPr>
        <p:spPr/>
        <p:txBody>
          <a:bodyPr>
            <a:normAutofit/>
          </a:bodyPr>
          <a:lstStyle/>
          <a:p>
            <a:pPr>
              <a:lnSpc>
                <a:spcPct val="100000"/>
              </a:lnSpc>
            </a:pPr>
            <a:r>
              <a:rPr lang="nl-NL" b="1" dirty="0"/>
              <a:t>Er is sprake van sterke mispercepties over de effectieve marginale belastingdruk</a:t>
            </a:r>
          </a:p>
          <a:p>
            <a:pPr>
              <a:lnSpc>
                <a:spcPct val="100000"/>
              </a:lnSpc>
            </a:pPr>
            <a:endParaRPr lang="nl-NL" b="1" dirty="0"/>
          </a:p>
          <a:p>
            <a:pPr>
              <a:lnSpc>
                <a:spcPct val="100000"/>
              </a:lnSpc>
            </a:pPr>
            <a:r>
              <a:rPr lang="nl-NL" b="1" dirty="0"/>
              <a:t>Eenvoudige informatie interventies zijn in staat om mispercepties deels weg te nemen</a:t>
            </a:r>
          </a:p>
          <a:p>
            <a:pPr>
              <a:lnSpc>
                <a:spcPct val="100000"/>
              </a:lnSpc>
            </a:pPr>
            <a:endParaRPr lang="nl-NL" b="1" dirty="0"/>
          </a:p>
          <a:p>
            <a:r>
              <a:rPr lang="nl-NL" b="1" dirty="0"/>
              <a:t>Bij initiële overschatters leidt dit tot een stijging in het aantal uren dat ze werken</a:t>
            </a:r>
          </a:p>
        </p:txBody>
      </p:sp>
      <p:pic>
        <p:nvPicPr>
          <p:cNvPr id="4" name="Picture 4" descr="A logo with a crown&#10;&#10;AI-generated content may be incorrect.">
            <a:extLst>
              <a:ext uri="{FF2B5EF4-FFF2-40B4-BE49-F238E27FC236}">
                <a16:creationId xmlns:a16="http://schemas.microsoft.com/office/drawing/2014/main" id="{46A98FEA-07AD-81F6-A525-857E591B78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26012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4BF6-154C-417A-0DA4-3C074D3006F3}"/>
              </a:ext>
            </a:extLst>
          </p:cNvPr>
          <p:cNvSpPr>
            <a:spLocks noGrp="1"/>
          </p:cNvSpPr>
          <p:nvPr>
            <p:ph type="title"/>
          </p:nvPr>
        </p:nvSpPr>
        <p:spPr/>
        <p:txBody>
          <a:bodyPr/>
          <a:lstStyle/>
          <a:p>
            <a:r>
              <a:rPr lang="en-US" b="1" dirty="0">
                <a:solidFill>
                  <a:srgbClr val="C00000"/>
                </a:solidFill>
              </a:rPr>
              <a:t>INLEIDERS</a:t>
            </a:r>
          </a:p>
        </p:txBody>
      </p:sp>
      <p:sp>
        <p:nvSpPr>
          <p:cNvPr id="3" name="Content Placeholder 2">
            <a:extLst>
              <a:ext uri="{FF2B5EF4-FFF2-40B4-BE49-F238E27FC236}">
                <a16:creationId xmlns:a16="http://schemas.microsoft.com/office/drawing/2014/main" id="{14555511-5F0D-42DF-B3DB-9A5CF233F3A9}"/>
              </a:ext>
            </a:extLst>
          </p:cNvPr>
          <p:cNvSpPr>
            <a:spLocks noGrp="1"/>
          </p:cNvSpPr>
          <p:nvPr>
            <p:ph idx="1"/>
          </p:nvPr>
        </p:nvSpPr>
        <p:spPr>
          <a:xfrm>
            <a:off x="643467" y="2040466"/>
            <a:ext cx="10618054" cy="4111329"/>
          </a:xfrm>
        </p:spPr>
        <p:txBody>
          <a:bodyPr vert="horz" lIns="91440" tIns="45720" rIns="91440" bIns="45720" rtlCol="0" anchor="t">
            <a:normAutofit/>
          </a:bodyPr>
          <a:lstStyle/>
          <a:p>
            <a:pPr lvl="0"/>
            <a:r>
              <a:rPr lang="nl-NL" sz="2000" b="1" dirty="0"/>
              <a:t>Job Harms (Gedragsexpert Fiscaal Beleid bij het Ministerie van Financiën)</a:t>
            </a:r>
            <a:br>
              <a:rPr lang="nl-NL" sz="2000" b="1" dirty="0"/>
            </a:br>
            <a:r>
              <a:rPr lang="nl-NL" sz="2000" b="1" i="1" dirty="0"/>
              <a:t>Loont het om meer te werken? Lessen uit een gerandomiseerd experiment</a:t>
            </a:r>
            <a:br>
              <a:rPr lang="nl-NL" sz="2000" b="1" i="1" dirty="0"/>
            </a:br>
            <a:endParaRPr lang="nl-NL" sz="2000" b="1" dirty="0"/>
          </a:p>
          <a:p>
            <a:pPr lvl="0"/>
            <a:r>
              <a:rPr lang="nl-NL" sz="2000" b="1" dirty="0"/>
              <a:t>Steffie Vereijken-van den Bosch (Assistant professor bij de vakgroep Privaatrecht, Ondernemingsrecht en Arbeidsrecht (PBLL) – Tilburg University)</a:t>
            </a:r>
            <a:br>
              <a:rPr lang="nl-NL" sz="2000" b="1" dirty="0"/>
            </a:br>
            <a:r>
              <a:rPr lang="nl-NL" sz="2000" b="1" i="1" dirty="0"/>
              <a:t>Gedragsveranderingen bij bedrijven als gevolg van rapportageverplichtingen</a:t>
            </a:r>
            <a:br>
              <a:rPr lang="nl-NL" sz="2000" b="1" i="1" dirty="0"/>
            </a:br>
            <a:endParaRPr lang="nl-NL" sz="2000" b="1" dirty="0"/>
          </a:p>
          <a:p>
            <a:r>
              <a:rPr lang="nl-NL" sz="2000" b="1" dirty="0"/>
              <a:t>Mart van Hulten (</a:t>
            </a:r>
            <a:r>
              <a:rPr lang="nl-NL" sz="2000" b="1" dirty="0" err="1"/>
              <a:t>Associate</a:t>
            </a:r>
            <a:r>
              <a:rPr lang="nl-NL" sz="2000" b="1" dirty="0"/>
              <a:t> professor bij het Fiscaal Instituut - Tilburg University en </a:t>
            </a:r>
            <a:br>
              <a:rPr lang="nl-NL" sz="2000" b="1" dirty="0"/>
            </a:br>
            <a:r>
              <a:rPr lang="nl-NL" sz="2000" b="1" dirty="0"/>
              <a:t>counsel bij Lubbers, Boer &amp; Douma)</a:t>
            </a:r>
            <a:br>
              <a:rPr lang="nl-NL" sz="2000" b="1" dirty="0"/>
            </a:br>
            <a:r>
              <a:rPr lang="nl-NL" sz="2000" b="1" i="1" dirty="0"/>
              <a:t>Fiscale stimulering van innovatie: inzichten en aandachtspunten</a:t>
            </a:r>
            <a:endParaRPr lang="nl-NL" sz="2000" b="1" dirty="0"/>
          </a:p>
        </p:txBody>
      </p:sp>
      <p:pic>
        <p:nvPicPr>
          <p:cNvPr id="4" name="Picture 4" descr="A logo with a crown&#10;&#10;AI-generated content may be incorrect.">
            <a:extLst>
              <a:ext uri="{FF2B5EF4-FFF2-40B4-BE49-F238E27FC236}">
                <a16:creationId xmlns:a16="http://schemas.microsoft.com/office/drawing/2014/main" id="{245B6F18-9906-270B-F9A1-A76A90215A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90457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FB79-91D1-39E4-F9D0-E3C59256C129}"/>
              </a:ext>
            </a:extLst>
          </p:cNvPr>
          <p:cNvSpPr>
            <a:spLocks noGrp="1"/>
          </p:cNvSpPr>
          <p:nvPr>
            <p:ph type="title"/>
          </p:nvPr>
        </p:nvSpPr>
        <p:spPr/>
        <p:txBody>
          <a:bodyPr/>
          <a:lstStyle/>
          <a:p>
            <a:r>
              <a:rPr lang="en-US" b="1" dirty="0">
                <a:solidFill>
                  <a:srgbClr val="C00000"/>
                </a:solidFill>
              </a:rPr>
              <a:t>SAMENVATTING</a:t>
            </a:r>
          </a:p>
        </p:txBody>
      </p:sp>
      <p:sp>
        <p:nvSpPr>
          <p:cNvPr id="3" name="Content Placeholder 2">
            <a:extLst>
              <a:ext uri="{FF2B5EF4-FFF2-40B4-BE49-F238E27FC236}">
                <a16:creationId xmlns:a16="http://schemas.microsoft.com/office/drawing/2014/main" id="{93C21BD8-0E1D-1637-C9D5-A554C464D9CC}"/>
              </a:ext>
            </a:extLst>
          </p:cNvPr>
          <p:cNvSpPr>
            <a:spLocks noGrp="1"/>
          </p:cNvSpPr>
          <p:nvPr>
            <p:ph idx="1"/>
          </p:nvPr>
        </p:nvSpPr>
        <p:spPr/>
        <p:txBody>
          <a:bodyPr/>
          <a:lstStyle/>
          <a:p>
            <a:pPr marL="0" indent="0">
              <a:buNone/>
            </a:pPr>
            <a:r>
              <a:rPr lang="nl-NL" b="1" dirty="0"/>
              <a:t>De effecten zijn substantieel:</a:t>
            </a:r>
          </a:p>
          <a:p>
            <a:pPr marL="0" indent="0">
              <a:buNone/>
            </a:pPr>
            <a:endParaRPr lang="nl-NL" b="1" dirty="0"/>
          </a:p>
          <a:p>
            <a:r>
              <a:rPr lang="nl-NL" sz="2400" b="1" dirty="0"/>
              <a:t>Bij overschatters daalt misperceptie met zo’n 6 pp (van in totaal 42 pp) en arbeidsaanbod stijgt met 1,5 uur / persoon / week</a:t>
            </a:r>
          </a:p>
          <a:p>
            <a:pPr lvl="1"/>
            <a:r>
              <a:rPr lang="nl-NL" sz="2000" b="1" dirty="0"/>
              <a:t>Kortom: per pp reductie in misperceptie circa 15 min. extra arbeidsaanbod</a:t>
            </a:r>
          </a:p>
          <a:p>
            <a:endParaRPr lang="nl-NL" sz="2400" b="1" dirty="0"/>
          </a:p>
          <a:p>
            <a:r>
              <a:rPr lang="nl-NL" sz="2400" b="1" dirty="0"/>
              <a:t>Stel we zouden de initiële misperceptie volledig weten weg te nemen, dan stijgt arbeidsaanbod naar schatting met circa 10 uur / persoon</a:t>
            </a:r>
          </a:p>
        </p:txBody>
      </p:sp>
      <p:pic>
        <p:nvPicPr>
          <p:cNvPr id="4" name="Picture 4" descr="A logo with a crown&#10;&#10;AI-generated content may be incorrect.">
            <a:extLst>
              <a:ext uri="{FF2B5EF4-FFF2-40B4-BE49-F238E27FC236}">
                <a16:creationId xmlns:a16="http://schemas.microsoft.com/office/drawing/2014/main" id="{67C379FF-86C7-D7FF-4CFA-5F29BCECA6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2915257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1EA8-2E70-A0CF-70EF-A4E4DBC0B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6CA86-0D80-10ED-FFA0-2E516ACB9D6A}"/>
              </a:ext>
            </a:extLst>
          </p:cNvPr>
          <p:cNvSpPr>
            <a:spLocks noGrp="1"/>
          </p:cNvSpPr>
          <p:nvPr>
            <p:ph type="ctrTitle"/>
          </p:nvPr>
        </p:nvSpPr>
        <p:spPr>
          <a:xfrm>
            <a:off x="529937" y="1122363"/>
            <a:ext cx="10138064" cy="1361064"/>
          </a:xfrm>
        </p:spPr>
        <p:txBody>
          <a:bodyPr>
            <a:normAutofit/>
          </a:bodyPr>
          <a:lstStyle/>
          <a:p>
            <a:pPr algn="l"/>
            <a:r>
              <a:rPr lang="nl-NL" sz="4400" b="1" dirty="0">
                <a:solidFill>
                  <a:srgbClr val="C00000"/>
                </a:solidFill>
              </a:rPr>
              <a:t>   </a:t>
            </a:r>
            <a:endParaRPr lang="en-US" sz="4400" b="1" dirty="0">
              <a:solidFill>
                <a:srgbClr val="C00000"/>
              </a:solidFill>
            </a:endParaRPr>
          </a:p>
        </p:txBody>
      </p:sp>
      <p:sp>
        <p:nvSpPr>
          <p:cNvPr id="3" name="Subtitle 2">
            <a:extLst>
              <a:ext uri="{FF2B5EF4-FFF2-40B4-BE49-F238E27FC236}">
                <a16:creationId xmlns:a16="http://schemas.microsoft.com/office/drawing/2014/main" id="{E1532F13-AFE8-5ABE-26E8-C9C69B824403}"/>
              </a:ext>
            </a:extLst>
          </p:cNvPr>
          <p:cNvSpPr>
            <a:spLocks noGrp="1"/>
          </p:cNvSpPr>
          <p:nvPr>
            <p:ph type="subTitle" idx="1"/>
          </p:nvPr>
        </p:nvSpPr>
        <p:spPr>
          <a:xfrm>
            <a:off x="1524000" y="3182111"/>
            <a:ext cx="9144000" cy="2739695"/>
          </a:xfrm>
        </p:spPr>
        <p:txBody>
          <a:bodyPr>
            <a:normAutofit/>
          </a:bodyPr>
          <a:lstStyle/>
          <a:p>
            <a:r>
              <a:rPr lang="nl-NL" sz="3200" b="1" dirty="0"/>
              <a:t> </a:t>
            </a:r>
            <a:r>
              <a:rPr lang="nl-NL" sz="3200" b="1" dirty="0">
                <a:solidFill>
                  <a:srgbClr val="C00000"/>
                </a:solidFill>
              </a:rPr>
              <a:t>GEDRAGSVERANDERINGEN BIJ BEDRIJVEN ALS GEVOLG VAN RAPPORTAGEVERPLICHTINGEN </a:t>
            </a:r>
          </a:p>
          <a:p>
            <a:endParaRPr lang="nl-NL" sz="3200" dirty="0"/>
          </a:p>
          <a:p>
            <a:r>
              <a:rPr lang="nl-NL" b="1" dirty="0"/>
              <a:t>Steffie Vereijken-van den Bosch</a:t>
            </a:r>
          </a:p>
        </p:txBody>
      </p:sp>
      <p:pic>
        <p:nvPicPr>
          <p:cNvPr id="4" name="Picture 3" descr="http://www.belastingwetenschap.nl/files/images/pen.1393949393.jpg">
            <a:extLst>
              <a:ext uri="{FF2B5EF4-FFF2-40B4-BE49-F238E27FC236}">
                <a16:creationId xmlns:a16="http://schemas.microsoft.com/office/drawing/2014/main" id="{E697DF70-FAFA-F7E0-BCB3-230531573A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83580" y="560243"/>
            <a:ext cx="5214258" cy="1361064"/>
          </a:xfrm>
          <a:prstGeom prst="rect">
            <a:avLst/>
          </a:prstGeom>
          <a:noFill/>
          <a:ln>
            <a:noFill/>
          </a:ln>
        </p:spPr>
      </p:pic>
      <p:sp>
        <p:nvSpPr>
          <p:cNvPr id="5" name="TextBox 4">
            <a:extLst>
              <a:ext uri="{FF2B5EF4-FFF2-40B4-BE49-F238E27FC236}">
                <a16:creationId xmlns:a16="http://schemas.microsoft.com/office/drawing/2014/main" id="{28CDE1ED-1791-0445-FE63-130FEF4066E3}"/>
              </a:ext>
            </a:extLst>
          </p:cNvPr>
          <p:cNvSpPr txBox="1"/>
          <p:nvPr/>
        </p:nvSpPr>
        <p:spPr>
          <a:xfrm>
            <a:off x="8790709" y="6483927"/>
            <a:ext cx="3127663" cy="276999"/>
          </a:xfrm>
          <a:prstGeom prst="rect">
            <a:avLst/>
          </a:prstGeom>
          <a:noFill/>
        </p:spPr>
        <p:txBody>
          <a:bodyPr wrap="square" rtlCol="0">
            <a:spAutoFit/>
          </a:bodyPr>
          <a:lstStyle/>
          <a:p>
            <a:r>
              <a:rPr lang="nl-NL" sz="1200" dirty="0">
                <a:solidFill>
                  <a:srgbClr val="C00000"/>
                </a:solidFill>
              </a:rPr>
              <a:t>Vereniging voor Belastingwetenschap 2026</a:t>
            </a:r>
            <a:endParaRPr lang="en-US" sz="1200" dirty="0">
              <a:solidFill>
                <a:srgbClr val="C00000"/>
              </a:solidFill>
            </a:endParaRPr>
          </a:p>
        </p:txBody>
      </p:sp>
      <p:sp>
        <p:nvSpPr>
          <p:cNvPr id="7" name="Footer Placeholder 6">
            <a:extLst>
              <a:ext uri="{FF2B5EF4-FFF2-40B4-BE49-F238E27FC236}">
                <a16:creationId xmlns:a16="http://schemas.microsoft.com/office/drawing/2014/main" id="{1A59686C-B8CE-96DA-39C6-F6E91C1F64B7}"/>
              </a:ext>
            </a:extLst>
          </p:cNvPr>
          <p:cNvSpPr>
            <a:spLocks noGrp="1"/>
          </p:cNvSpPr>
          <p:nvPr>
            <p:ph type="ftr" sz="quarter" idx="11"/>
          </p:nvPr>
        </p:nvSpPr>
        <p:spPr/>
        <p:txBody>
          <a:bodyPr/>
          <a:lstStyle/>
          <a:p>
            <a:endParaRPr lang="en-US" dirty="0"/>
          </a:p>
        </p:txBody>
      </p:sp>
      <p:pic>
        <p:nvPicPr>
          <p:cNvPr id="6" name="Picture 5" descr="A logo with a crown&#10;&#10;AI-generated content may be incorrect.">
            <a:extLst>
              <a:ext uri="{FF2B5EF4-FFF2-40B4-BE49-F238E27FC236}">
                <a16:creationId xmlns:a16="http://schemas.microsoft.com/office/drawing/2014/main" id="{A98E3C6B-ECF8-C8C6-83B5-6C559D033B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60" y="202248"/>
            <a:ext cx="2623339" cy="2436678"/>
          </a:xfrm>
          <a:prstGeom prst="rect">
            <a:avLst/>
          </a:prstGeom>
          <a:noFill/>
          <a:ln>
            <a:noFill/>
          </a:ln>
        </p:spPr>
      </p:pic>
    </p:spTree>
    <p:extLst>
      <p:ext uri="{BB962C8B-B14F-4D97-AF65-F5344CB8AC3E}">
        <p14:creationId xmlns:p14="http://schemas.microsoft.com/office/powerpoint/2010/main" val="3152473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9245-E786-6898-96E8-83363042D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B72BE-E06F-E84A-33AA-83DFF2EEF67E}"/>
              </a:ext>
            </a:extLst>
          </p:cNvPr>
          <p:cNvSpPr>
            <a:spLocks noGrp="1"/>
          </p:cNvSpPr>
          <p:nvPr>
            <p:ph type="ctrTitle"/>
          </p:nvPr>
        </p:nvSpPr>
        <p:spPr>
          <a:xfrm>
            <a:off x="194733" y="238993"/>
            <a:ext cx="11776796" cy="846857"/>
          </a:xfrm>
        </p:spPr>
        <p:txBody>
          <a:bodyPr>
            <a:normAutofit/>
          </a:bodyPr>
          <a:lstStyle/>
          <a:p>
            <a:pPr algn="l"/>
            <a:r>
              <a:rPr lang="nl-NL" sz="4400" b="1" dirty="0">
                <a:solidFill>
                  <a:srgbClr val="C00000"/>
                </a:solidFill>
              </a:rPr>
              <a:t>GEDRAGSVERANDERING VIA BELASTINGEN?</a:t>
            </a:r>
          </a:p>
        </p:txBody>
      </p:sp>
      <p:pic>
        <p:nvPicPr>
          <p:cNvPr id="5" name="Picture 4" descr="A logo with a crown&#10;&#10;AI-generated content may be incorrect.">
            <a:extLst>
              <a:ext uri="{FF2B5EF4-FFF2-40B4-BE49-F238E27FC236}">
                <a16:creationId xmlns:a16="http://schemas.microsoft.com/office/drawing/2014/main" id="{8F5D64CD-EECD-799A-8EA9-1A6E72F5FC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15" name="Afbeelding 14">
            <a:extLst>
              <a:ext uri="{FF2B5EF4-FFF2-40B4-BE49-F238E27FC236}">
                <a16:creationId xmlns:a16="http://schemas.microsoft.com/office/drawing/2014/main" id="{F8A010A7-A9DF-7C9A-7090-D08B3017D99E}"/>
              </a:ext>
            </a:extLst>
          </p:cNvPr>
          <p:cNvPicPr>
            <a:picLocks noChangeAspect="1"/>
          </p:cNvPicPr>
          <p:nvPr/>
        </p:nvPicPr>
        <p:blipFill>
          <a:blip r:embed="rId4"/>
          <a:stretch>
            <a:fillRect/>
          </a:stretch>
        </p:blipFill>
        <p:spPr>
          <a:xfrm>
            <a:off x="803888" y="1305923"/>
            <a:ext cx="9694533" cy="4691132"/>
          </a:xfrm>
          <a:prstGeom prst="rect">
            <a:avLst/>
          </a:prstGeom>
        </p:spPr>
      </p:pic>
      <p:sp>
        <p:nvSpPr>
          <p:cNvPr id="16" name="Tekstvak 15">
            <a:extLst>
              <a:ext uri="{FF2B5EF4-FFF2-40B4-BE49-F238E27FC236}">
                <a16:creationId xmlns:a16="http://schemas.microsoft.com/office/drawing/2014/main" id="{D93CF100-4BE9-D06F-8508-72B192BB2AB7}"/>
              </a:ext>
            </a:extLst>
          </p:cNvPr>
          <p:cNvSpPr txBox="1"/>
          <p:nvPr/>
        </p:nvSpPr>
        <p:spPr>
          <a:xfrm>
            <a:off x="2849834" y="6000492"/>
            <a:ext cx="7818166" cy="230832"/>
          </a:xfrm>
          <a:prstGeom prst="rect">
            <a:avLst/>
          </a:prstGeom>
          <a:noFill/>
        </p:spPr>
        <p:txBody>
          <a:bodyPr wrap="none" rtlCol="0">
            <a:spAutoFit/>
          </a:bodyPr>
          <a:lstStyle/>
          <a:p>
            <a:r>
              <a:rPr lang="nl-NL" sz="900" dirty="0">
                <a:solidFill>
                  <a:schemeClr val="bg1">
                    <a:lumMod val="50000"/>
                  </a:schemeClr>
                </a:solidFill>
              </a:rPr>
              <a:t>Afbeelding: https://decorrespondent.nl/16103/belastingen-leuk-is-het-nooit-geworden-en-makkelijker-al-helemaal-niet/1a58404e-2327-0bfe-2e50-fd290563e9ae</a:t>
            </a:r>
            <a:endParaRPr lang="en-NL" sz="900" dirty="0">
              <a:solidFill>
                <a:schemeClr val="bg1">
                  <a:lumMod val="50000"/>
                </a:schemeClr>
              </a:solidFill>
            </a:endParaRPr>
          </a:p>
        </p:txBody>
      </p:sp>
      <p:sp>
        <p:nvSpPr>
          <p:cNvPr id="17" name="Rechthoek 16">
            <a:extLst>
              <a:ext uri="{FF2B5EF4-FFF2-40B4-BE49-F238E27FC236}">
                <a16:creationId xmlns:a16="http://schemas.microsoft.com/office/drawing/2014/main" id="{CE585AB4-A5CD-6CDC-85F8-C1FD4C2B7580}"/>
              </a:ext>
            </a:extLst>
          </p:cNvPr>
          <p:cNvSpPr/>
          <p:nvPr/>
        </p:nvSpPr>
        <p:spPr>
          <a:xfrm>
            <a:off x="757881" y="1218777"/>
            <a:ext cx="9910119" cy="4917990"/>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9" name="Afbeelding 18">
            <a:extLst>
              <a:ext uri="{FF2B5EF4-FFF2-40B4-BE49-F238E27FC236}">
                <a16:creationId xmlns:a16="http://schemas.microsoft.com/office/drawing/2014/main" id="{B910772F-5877-C321-7D99-45604C378046}"/>
              </a:ext>
            </a:extLst>
          </p:cNvPr>
          <p:cNvPicPr>
            <a:picLocks noChangeAspect="1"/>
          </p:cNvPicPr>
          <p:nvPr/>
        </p:nvPicPr>
        <p:blipFill>
          <a:blip r:embed="rId5"/>
          <a:stretch>
            <a:fillRect/>
          </a:stretch>
        </p:blipFill>
        <p:spPr>
          <a:xfrm>
            <a:off x="551931" y="1390350"/>
            <a:ext cx="5936494" cy="1249788"/>
          </a:xfrm>
          <a:prstGeom prst="rect">
            <a:avLst/>
          </a:prstGeom>
          <a:effectLst>
            <a:outerShdw blurRad="63500" sx="102000" sy="102000" algn="ctr" rotWithShape="0">
              <a:prstClr val="black">
                <a:alpha val="40000"/>
              </a:prstClr>
            </a:outerShdw>
          </a:effectLst>
        </p:spPr>
      </p:pic>
      <p:pic>
        <p:nvPicPr>
          <p:cNvPr id="21" name="Afbeelding 20">
            <a:extLst>
              <a:ext uri="{FF2B5EF4-FFF2-40B4-BE49-F238E27FC236}">
                <a16:creationId xmlns:a16="http://schemas.microsoft.com/office/drawing/2014/main" id="{48989218-DF6E-0702-8CA5-3F4C113D66D1}"/>
              </a:ext>
            </a:extLst>
          </p:cNvPr>
          <p:cNvPicPr>
            <a:picLocks noChangeAspect="1"/>
          </p:cNvPicPr>
          <p:nvPr/>
        </p:nvPicPr>
        <p:blipFill>
          <a:blip r:embed="rId6"/>
          <a:stretch>
            <a:fillRect/>
          </a:stretch>
        </p:blipFill>
        <p:spPr>
          <a:xfrm>
            <a:off x="6096000" y="2774518"/>
            <a:ext cx="5875529" cy="1112616"/>
          </a:xfrm>
          <a:prstGeom prst="rect">
            <a:avLst/>
          </a:prstGeom>
          <a:effectLst>
            <a:outerShdw blurRad="63500" sx="102000" sy="102000" algn="ctr" rotWithShape="0">
              <a:prstClr val="black">
                <a:alpha val="40000"/>
              </a:prstClr>
            </a:outerShdw>
          </a:effectLst>
        </p:spPr>
      </p:pic>
      <p:pic>
        <p:nvPicPr>
          <p:cNvPr id="23" name="Afbeelding 22">
            <a:extLst>
              <a:ext uri="{FF2B5EF4-FFF2-40B4-BE49-F238E27FC236}">
                <a16:creationId xmlns:a16="http://schemas.microsoft.com/office/drawing/2014/main" id="{803E0E78-24E4-27A6-325E-C08664A5046A}"/>
              </a:ext>
            </a:extLst>
          </p:cNvPr>
          <p:cNvPicPr>
            <a:picLocks noChangeAspect="1"/>
          </p:cNvPicPr>
          <p:nvPr/>
        </p:nvPicPr>
        <p:blipFill>
          <a:blip r:embed="rId7"/>
          <a:stretch>
            <a:fillRect/>
          </a:stretch>
        </p:blipFill>
        <p:spPr>
          <a:xfrm>
            <a:off x="94850" y="3786420"/>
            <a:ext cx="5799323" cy="1204064"/>
          </a:xfrm>
          <a:prstGeom prst="rect">
            <a:avLst/>
          </a:prstGeom>
          <a:effectLst>
            <a:outerShdw blurRad="63500" sx="102000" sy="102000" algn="ctr" rotWithShape="0">
              <a:prstClr val="black">
                <a:alpha val="40000"/>
              </a:prstClr>
            </a:outerShdw>
          </a:effectLst>
        </p:spPr>
      </p:pic>
      <p:pic>
        <p:nvPicPr>
          <p:cNvPr id="25" name="Afbeelding 24">
            <a:extLst>
              <a:ext uri="{FF2B5EF4-FFF2-40B4-BE49-F238E27FC236}">
                <a16:creationId xmlns:a16="http://schemas.microsoft.com/office/drawing/2014/main" id="{F58187D3-BEBF-FC92-71FE-86404452D52B}"/>
              </a:ext>
            </a:extLst>
          </p:cNvPr>
          <p:cNvPicPr>
            <a:picLocks noChangeAspect="1"/>
          </p:cNvPicPr>
          <p:nvPr/>
        </p:nvPicPr>
        <p:blipFill>
          <a:blip r:embed="rId8"/>
          <a:stretch>
            <a:fillRect/>
          </a:stretch>
        </p:blipFill>
        <p:spPr>
          <a:xfrm>
            <a:off x="6252975" y="4487881"/>
            <a:ext cx="5799323" cy="228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434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30+ Sustainability Reporting Stock Photos, Pictures &amp; Royalty-Free Images  - iStock">
            <a:extLst>
              <a:ext uri="{FF2B5EF4-FFF2-40B4-BE49-F238E27FC236}">
                <a16:creationId xmlns:a16="http://schemas.microsoft.com/office/drawing/2014/main" id="{1CCD4AEA-6D50-3FA9-0231-596BA2481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887" y="1356261"/>
            <a:ext cx="8375441" cy="437931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B2565490-3C6F-10FF-5574-5520EEAB33E0}"/>
              </a:ext>
            </a:extLst>
          </p:cNvPr>
          <p:cNvSpPr txBox="1"/>
          <p:nvPr/>
        </p:nvSpPr>
        <p:spPr>
          <a:xfrm>
            <a:off x="9462476" y="5672419"/>
            <a:ext cx="1212191" cy="261610"/>
          </a:xfrm>
          <a:prstGeom prst="rect">
            <a:avLst/>
          </a:prstGeom>
          <a:noFill/>
        </p:spPr>
        <p:txBody>
          <a:bodyPr wrap="none" rtlCol="0">
            <a:spAutoFit/>
          </a:bodyPr>
          <a:lstStyle/>
          <a:p>
            <a:r>
              <a:rPr lang="nl-NL" sz="1100" dirty="0">
                <a:solidFill>
                  <a:schemeClr val="bg1">
                    <a:lumMod val="50000"/>
                  </a:schemeClr>
                </a:solidFill>
              </a:rPr>
              <a:t>Afbeelding: </a:t>
            </a:r>
            <a:r>
              <a:rPr lang="nl-NL" sz="1100" dirty="0" err="1">
                <a:solidFill>
                  <a:schemeClr val="bg1">
                    <a:lumMod val="50000"/>
                  </a:schemeClr>
                </a:solidFill>
              </a:rPr>
              <a:t>iStock</a:t>
            </a:r>
            <a:endParaRPr lang="en-NL" sz="1100" dirty="0">
              <a:solidFill>
                <a:schemeClr val="bg1">
                  <a:lumMod val="50000"/>
                </a:schemeClr>
              </a:solidFill>
            </a:endParaRPr>
          </a:p>
        </p:txBody>
      </p:sp>
      <p:sp>
        <p:nvSpPr>
          <p:cNvPr id="21" name="Rechthoek 20">
            <a:extLst>
              <a:ext uri="{FF2B5EF4-FFF2-40B4-BE49-F238E27FC236}">
                <a16:creationId xmlns:a16="http://schemas.microsoft.com/office/drawing/2014/main" id="{71E691ED-37A7-0533-6721-1DB9A8CEF85B}"/>
              </a:ext>
            </a:extLst>
          </p:cNvPr>
          <p:cNvSpPr/>
          <p:nvPr/>
        </p:nvSpPr>
        <p:spPr>
          <a:xfrm>
            <a:off x="967202" y="1189742"/>
            <a:ext cx="9910119" cy="4917990"/>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p:cNvSpPr>
            <a:spLocks noGrp="1"/>
          </p:cNvSpPr>
          <p:nvPr>
            <p:ph type="ctrTitle"/>
          </p:nvPr>
        </p:nvSpPr>
        <p:spPr>
          <a:xfrm>
            <a:off x="101600" y="238993"/>
            <a:ext cx="11328400" cy="1383908"/>
          </a:xfrm>
        </p:spPr>
        <p:txBody>
          <a:bodyPr>
            <a:normAutofit fontScale="90000"/>
          </a:bodyPr>
          <a:lstStyle/>
          <a:p>
            <a:pPr algn="l"/>
            <a:r>
              <a:rPr lang="nl-NL" b="1" dirty="0">
                <a:solidFill>
                  <a:srgbClr val="C00000"/>
                </a:solidFill>
              </a:rPr>
              <a:t>GEDRAGSVERANDERING VIA RAPPORTAGE?</a:t>
            </a:r>
          </a:p>
        </p:txBody>
      </p:sp>
      <p:pic>
        <p:nvPicPr>
          <p:cNvPr id="5" name="Picture 4" descr="A logo with a crown&#10;&#10;AI-generated content may be incorrect.">
            <a:extLst>
              <a:ext uri="{FF2B5EF4-FFF2-40B4-BE49-F238E27FC236}">
                <a16:creationId xmlns:a16="http://schemas.microsoft.com/office/drawing/2014/main" id="{E2E510B6-D213-712C-0138-3435FDA64F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6" name="Afbeelding 5">
            <a:extLst>
              <a:ext uri="{FF2B5EF4-FFF2-40B4-BE49-F238E27FC236}">
                <a16:creationId xmlns:a16="http://schemas.microsoft.com/office/drawing/2014/main" id="{367A088F-CA34-DC3E-232B-6B5A16560F9A}"/>
              </a:ext>
            </a:extLst>
          </p:cNvPr>
          <p:cNvPicPr>
            <a:picLocks noChangeAspect="1"/>
          </p:cNvPicPr>
          <p:nvPr/>
        </p:nvPicPr>
        <p:blipFill>
          <a:blip r:embed="rId4"/>
          <a:stretch>
            <a:fillRect/>
          </a:stretch>
        </p:blipFill>
        <p:spPr>
          <a:xfrm>
            <a:off x="5152768" y="1293269"/>
            <a:ext cx="6277232" cy="1543006"/>
          </a:xfrm>
          <a:prstGeom prst="rect">
            <a:avLst/>
          </a:prstGeom>
          <a:effectLst>
            <a:outerShdw blurRad="63500" sx="102000" sy="102000" algn="ctr" rotWithShape="0">
              <a:prstClr val="black">
                <a:alpha val="40000"/>
              </a:prstClr>
            </a:outerShdw>
          </a:effectLst>
        </p:spPr>
      </p:pic>
      <p:pic>
        <p:nvPicPr>
          <p:cNvPr id="10" name="Afbeelding 9">
            <a:extLst>
              <a:ext uri="{FF2B5EF4-FFF2-40B4-BE49-F238E27FC236}">
                <a16:creationId xmlns:a16="http://schemas.microsoft.com/office/drawing/2014/main" id="{D9A0E03A-F5E5-94CD-BFDD-3714AFAE56A4}"/>
              </a:ext>
            </a:extLst>
          </p:cNvPr>
          <p:cNvPicPr>
            <a:picLocks noChangeAspect="1"/>
          </p:cNvPicPr>
          <p:nvPr/>
        </p:nvPicPr>
        <p:blipFill>
          <a:blip r:embed="rId5"/>
          <a:stretch>
            <a:fillRect/>
          </a:stretch>
        </p:blipFill>
        <p:spPr>
          <a:xfrm>
            <a:off x="268673" y="3000446"/>
            <a:ext cx="6070343" cy="1545054"/>
          </a:xfrm>
          <a:prstGeom prst="rect">
            <a:avLst/>
          </a:prstGeom>
          <a:effectLst>
            <a:outerShdw blurRad="63500" sx="102000" sy="102000" algn="ctr" rotWithShape="0">
              <a:prstClr val="black">
                <a:alpha val="40000"/>
              </a:prstClr>
            </a:outerShdw>
          </a:effectLst>
        </p:spPr>
      </p:pic>
      <p:pic>
        <p:nvPicPr>
          <p:cNvPr id="12" name="Afbeelding 11">
            <a:extLst>
              <a:ext uri="{FF2B5EF4-FFF2-40B4-BE49-F238E27FC236}">
                <a16:creationId xmlns:a16="http://schemas.microsoft.com/office/drawing/2014/main" id="{90D8D262-37F7-98F8-CBED-10F3AD7FE001}"/>
              </a:ext>
            </a:extLst>
          </p:cNvPr>
          <p:cNvPicPr>
            <a:picLocks noChangeAspect="1"/>
          </p:cNvPicPr>
          <p:nvPr/>
        </p:nvPicPr>
        <p:blipFill>
          <a:blip r:embed="rId6"/>
          <a:stretch>
            <a:fillRect/>
          </a:stretch>
        </p:blipFill>
        <p:spPr>
          <a:xfrm>
            <a:off x="6784572" y="3429000"/>
            <a:ext cx="5235394" cy="2004234"/>
          </a:xfrm>
          <a:prstGeom prst="rect">
            <a:avLst/>
          </a:prstGeom>
          <a:effectLst>
            <a:outerShdw blurRad="63500" sx="102000" sy="102000" algn="ctr" rotWithShape="0">
              <a:prstClr val="black">
                <a:alpha val="40000"/>
              </a:prstClr>
            </a:outerShdw>
          </a:effectLst>
        </p:spPr>
      </p:pic>
      <p:pic>
        <p:nvPicPr>
          <p:cNvPr id="14" name="Afbeelding 13">
            <a:extLst>
              <a:ext uri="{FF2B5EF4-FFF2-40B4-BE49-F238E27FC236}">
                <a16:creationId xmlns:a16="http://schemas.microsoft.com/office/drawing/2014/main" id="{77171438-674E-800F-E04D-A66A54F66E58}"/>
              </a:ext>
            </a:extLst>
          </p:cNvPr>
          <p:cNvPicPr>
            <a:picLocks noChangeAspect="1"/>
          </p:cNvPicPr>
          <p:nvPr/>
        </p:nvPicPr>
        <p:blipFill>
          <a:blip r:embed="rId7"/>
          <a:stretch>
            <a:fillRect/>
          </a:stretch>
        </p:blipFill>
        <p:spPr>
          <a:xfrm>
            <a:off x="1223393" y="4815911"/>
            <a:ext cx="5005957" cy="1644185"/>
          </a:xfrm>
          <a:prstGeom prst="rect">
            <a:avLst/>
          </a:prstGeom>
          <a:effectLst>
            <a:outerShdw blurRad="63500" sx="102000" sy="102000" algn="ctr" rotWithShape="0">
              <a:prstClr val="black">
                <a:alpha val="40000"/>
              </a:prstClr>
            </a:outerShdw>
          </a:effectLst>
        </p:spPr>
      </p:pic>
      <p:sp>
        <p:nvSpPr>
          <p:cNvPr id="15" name="Tekstvak 14">
            <a:extLst>
              <a:ext uri="{FF2B5EF4-FFF2-40B4-BE49-F238E27FC236}">
                <a16:creationId xmlns:a16="http://schemas.microsoft.com/office/drawing/2014/main" id="{1D7C19F7-7648-2F2F-9B57-A1F69922FF77}"/>
              </a:ext>
            </a:extLst>
          </p:cNvPr>
          <p:cNvSpPr txBox="1"/>
          <p:nvPr/>
        </p:nvSpPr>
        <p:spPr>
          <a:xfrm>
            <a:off x="10118422" y="2812978"/>
            <a:ext cx="1311578" cy="261610"/>
          </a:xfrm>
          <a:prstGeom prst="rect">
            <a:avLst/>
          </a:prstGeom>
          <a:noFill/>
        </p:spPr>
        <p:txBody>
          <a:bodyPr wrap="none" rtlCol="0">
            <a:spAutoFit/>
          </a:bodyPr>
          <a:lstStyle/>
          <a:p>
            <a:r>
              <a:rPr lang="nl-NL" sz="1100" dirty="0">
                <a:solidFill>
                  <a:schemeClr val="bg1">
                    <a:lumMod val="50000"/>
                  </a:schemeClr>
                </a:solidFill>
              </a:rPr>
              <a:t>Bron: accountant.nl</a:t>
            </a:r>
            <a:endParaRPr lang="en-NL" sz="1100" dirty="0">
              <a:solidFill>
                <a:schemeClr val="bg1">
                  <a:lumMod val="50000"/>
                </a:schemeClr>
              </a:solidFill>
            </a:endParaRPr>
          </a:p>
        </p:txBody>
      </p:sp>
      <p:sp>
        <p:nvSpPr>
          <p:cNvPr id="16" name="Tekstvak 15">
            <a:extLst>
              <a:ext uri="{FF2B5EF4-FFF2-40B4-BE49-F238E27FC236}">
                <a16:creationId xmlns:a16="http://schemas.microsoft.com/office/drawing/2014/main" id="{152F5941-2BA4-29CF-1F41-BC715936D32E}"/>
              </a:ext>
            </a:extLst>
          </p:cNvPr>
          <p:cNvSpPr txBox="1"/>
          <p:nvPr/>
        </p:nvSpPr>
        <p:spPr>
          <a:xfrm>
            <a:off x="172034" y="4545500"/>
            <a:ext cx="1311578" cy="261610"/>
          </a:xfrm>
          <a:prstGeom prst="rect">
            <a:avLst/>
          </a:prstGeom>
          <a:noFill/>
        </p:spPr>
        <p:txBody>
          <a:bodyPr wrap="none" rtlCol="0">
            <a:spAutoFit/>
          </a:bodyPr>
          <a:lstStyle/>
          <a:p>
            <a:r>
              <a:rPr lang="nl-NL" sz="1100" dirty="0">
                <a:solidFill>
                  <a:schemeClr val="bg1">
                    <a:lumMod val="50000"/>
                  </a:schemeClr>
                </a:solidFill>
              </a:rPr>
              <a:t>Bron: accountant.nl</a:t>
            </a:r>
            <a:endParaRPr lang="en-NL" sz="1100" dirty="0">
              <a:solidFill>
                <a:schemeClr val="bg1">
                  <a:lumMod val="50000"/>
                </a:schemeClr>
              </a:solidFill>
            </a:endParaRPr>
          </a:p>
        </p:txBody>
      </p:sp>
      <p:sp>
        <p:nvSpPr>
          <p:cNvPr id="17" name="Tekstvak 16">
            <a:extLst>
              <a:ext uri="{FF2B5EF4-FFF2-40B4-BE49-F238E27FC236}">
                <a16:creationId xmlns:a16="http://schemas.microsoft.com/office/drawing/2014/main" id="{F5ACD88B-2918-E4CF-EB12-89FE2A35518B}"/>
              </a:ext>
            </a:extLst>
          </p:cNvPr>
          <p:cNvSpPr txBox="1"/>
          <p:nvPr/>
        </p:nvSpPr>
        <p:spPr>
          <a:xfrm>
            <a:off x="1078047" y="6460096"/>
            <a:ext cx="936475" cy="261610"/>
          </a:xfrm>
          <a:prstGeom prst="rect">
            <a:avLst/>
          </a:prstGeom>
          <a:noFill/>
        </p:spPr>
        <p:txBody>
          <a:bodyPr wrap="none" rtlCol="0">
            <a:spAutoFit/>
          </a:bodyPr>
          <a:lstStyle/>
          <a:p>
            <a:r>
              <a:rPr lang="nl-NL" sz="1100" dirty="0">
                <a:solidFill>
                  <a:schemeClr val="bg1">
                    <a:lumMod val="50000"/>
                  </a:schemeClr>
                </a:solidFill>
              </a:rPr>
              <a:t>Bron: AFM.nl</a:t>
            </a:r>
            <a:endParaRPr lang="en-NL" sz="1100" dirty="0">
              <a:solidFill>
                <a:schemeClr val="bg1">
                  <a:lumMod val="50000"/>
                </a:schemeClr>
              </a:solidFill>
            </a:endParaRPr>
          </a:p>
        </p:txBody>
      </p:sp>
      <p:sp>
        <p:nvSpPr>
          <p:cNvPr id="18" name="Tekstvak 17">
            <a:extLst>
              <a:ext uri="{FF2B5EF4-FFF2-40B4-BE49-F238E27FC236}">
                <a16:creationId xmlns:a16="http://schemas.microsoft.com/office/drawing/2014/main" id="{BD919C88-E60E-A54F-5655-875364927917}"/>
              </a:ext>
            </a:extLst>
          </p:cNvPr>
          <p:cNvSpPr txBox="1"/>
          <p:nvPr/>
        </p:nvSpPr>
        <p:spPr>
          <a:xfrm>
            <a:off x="6784572" y="5473967"/>
            <a:ext cx="679994" cy="261610"/>
          </a:xfrm>
          <a:prstGeom prst="rect">
            <a:avLst/>
          </a:prstGeom>
          <a:noFill/>
        </p:spPr>
        <p:txBody>
          <a:bodyPr wrap="none" rtlCol="0">
            <a:spAutoFit/>
          </a:bodyPr>
          <a:lstStyle/>
          <a:p>
            <a:r>
              <a:rPr lang="nl-NL" sz="1100" dirty="0">
                <a:solidFill>
                  <a:schemeClr val="bg1">
                    <a:lumMod val="50000"/>
                  </a:schemeClr>
                </a:solidFill>
              </a:rPr>
              <a:t>Bron: FD</a:t>
            </a:r>
            <a:endParaRPr lang="en-NL" sz="1100" dirty="0">
              <a:solidFill>
                <a:schemeClr val="bg1">
                  <a:lumMod val="50000"/>
                </a:schemeClr>
              </a:solidFill>
            </a:endParaRPr>
          </a:p>
        </p:txBody>
      </p:sp>
    </p:spTree>
    <p:extLst>
      <p:ext uri="{BB962C8B-B14F-4D97-AF65-F5344CB8AC3E}">
        <p14:creationId xmlns:p14="http://schemas.microsoft.com/office/powerpoint/2010/main" val="31084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16"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FF16A-07FE-58BC-3709-51DBDC7AC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46055-6062-8ECE-A3B4-56F89F564F24}"/>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AGENDA</a:t>
            </a:r>
          </a:p>
        </p:txBody>
      </p:sp>
      <p:sp>
        <p:nvSpPr>
          <p:cNvPr id="3" name="Subtitle 2">
            <a:extLst>
              <a:ext uri="{FF2B5EF4-FFF2-40B4-BE49-F238E27FC236}">
                <a16:creationId xmlns:a16="http://schemas.microsoft.com/office/drawing/2014/main" id="{2B9D3333-D70C-35A3-5739-C72E7E15563E}"/>
              </a:ext>
            </a:extLst>
          </p:cNvPr>
          <p:cNvSpPr>
            <a:spLocks noGrp="1"/>
          </p:cNvSpPr>
          <p:nvPr>
            <p:ph type="subTitle" idx="1"/>
          </p:nvPr>
        </p:nvSpPr>
        <p:spPr>
          <a:xfrm>
            <a:off x="666750" y="2081635"/>
            <a:ext cx="11134725" cy="4387561"/>
          </a:xfrm>
        </p:spPr>
        <p:txBody>
          <a:bodyPr>
            <a:noAutofit/>
          </a:bodyPr>
          <a:lstStyle/>
          <a:p>
            <a:pPr marL="571500" indent="-571500" algn="l">
              <a:buFont typeface="Arial" panose="020B0604020202020204" pitchFamily="34" charset="0"/>
              <a:buChar char="•"/>
            </a:pPr>
            <a:r>
              <a:rPr lang="nl-NL" sz="3200" dirty="0"/>
              <a:t>Doel van rapportage</a:t>
            </a:r>
            <a:endParaRPr lang="nl-NL" sz="3200" dirty="0">
              <a:sym typeface="Wingdings" panose="05000000000000000000" pitchFamily="2" charset="2"/>
            </a:endParaRPr>
          </a:p>
          <a:p>
            <a:pPr marL="571500" indent="-571500" algn="l">
              <a:buFont typeface="Arial" panose="020B0604020202020204" pitchFamily="34" charset="0"/>
              <a:buChar char="•"/>
            </a:pPr>
            <a:r>
              <a:rPr lang="nl-NL" sz="3200" dirty="0">
                <a:sym typeface="Wingdings" panose="05000000000000000000" pitchFamily="2" charset="2"/>
              </a:rPr>
              <a:t>Vrijwillige vs. verplichte rapportage </a:t>
            </a:r>
          </a:p>
          <a:p>
            <a:pPr marL="571500" indent="-571500" algn="l">
              <a:buFont typeface="Arial" panose="020B0604020202020204" pitchFamily="34" charset="0"/>
              <a:buChar char="•"/>
            </a:pPr>
            <a:r>
              <a:rPr lang="nl-NL" sz="3200" dirty="0">
                <a:sym typeface="Wingdings" panose="05000000000000000000" pitchFamily="2" charset="2"/>
              </a:rPr>
              <a:t>Van financiële naar duurzaamheidsrapportage</a:t>
            </a:r>
          </a:p>
          <a:p>
            <a:pPr marL="571500" indent="-571500" algn="l">
              <a:buFont typeface="Arial" panose="020B0604020202020204" pitchFamily="34" charset="0"/>
              <a:buChar char="•"/>
            </a:pPr>
            <a:r>
              <a:rPr lang="nl-NL" sz="3200" dirty="0">
                <a:sym typeface="Wingdings" panose="05000000000000000000" pitchFamily="2" charset="2"/>
              </a:rPr>
              <a:t>Van (</a:t>
            </a:r>
            <a:r>
              <a:rPr lang="nl-NL" sz="3200" dirty="0" err="1">
                <a:sym typeface="Wingdings" panose="05000000000000000000" pitchFamily="2" charset="2"/>
              </a:rPr>
              <a:t>duurzaamheids</a:t>
            </a:r>
            <a:r>
              <a:rPr lang="nl-NL" sz="3200" dirty="0">
                <a:sym typeface="Wingdings" panose="05000000000000000000" pitchFamily="2" charset="2"/>
              </a:rPr>
              <a:t>)rapportage naar gedragsverandering (</a:t>
            </a:r>
            <a:r>
              <a:rPr lang="nl-NL" sz="3200" dirty="0">
                <a:solidFill>
                  <a:srgbClr val="C00000"/>
                </a:solidFill>
                <a:sym typeface="Wingdings" panose="05000000000000000000" pitchFamily="2" charset="2"/>
              </a:rPr>
              <a:t>?</a:t>
            </a:r>
            <a:r>
              <a:rPr lang="nl-NL" sz="3200" dirty="0">
                <a:sym typeface="Wingdings" panose="05000000000000000000" pitchFamily="2" charset="2"/>
              </a:rPr>
              <a:t>)</a:t>
            </a:r>
          </a:p>
          <a:p>
            <a:pPr marL="571500" indent="-571500" algn="l">
              <a:buFont typeface="Arial" panose="020B0604020202020204" pitchFamily="34" charset="0"/>
              <a:buChar char="•"/>
            </a:pPr>
            <a:endParaRPr lang="nl-NL" sz="3200" b="1" dirty="0"/>
          </a:p>
          <a:p>
            <a:pPr marL="571500" indent="-571500" algn="l">
              <a:buFont typeface="Arial" panose="020B0604020202020204" pitchFamily="34" charset="0"/>
              <a:buChar char="•"/>
            </a:pPr>
            <a:endParaRPr lang="nl-NL" sz="3200" b="1" dirty="0"/>
          </a:p>
        </p:txBody>
      </p:sp>
      <p:pic>
        <p:nvPicPr>
          <p:cNvPr id="5" name="Picture 4" descr="A logo with a crown&#10;&#10;AI-generated content may be incorrect.">
            <a:extLst>
              <a:ext uri="{FF2B5EF4-FFF2-40B4-BE49-F238E27FC236}">
                <a16:creationId xmlns:a16="http://schemas.microsoft.com/office/drawing/2014/main" id="{84FAFDE6-67EB-2EDC-CE9E-A21D71EAC6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4" name="Picture 2" descr="Psycho vs Wimp: The PRP Debate – teacherhead">
            <a:extLst>
              <a:ext uri="{FF2B5EF4-FFF2-40B4-BE49-F238E27FC236}">
                <a16:creationId xmlns:a16="http://schemas.microsoft.com/office/drawing/2014/main" id="{6E0B0818-0CE3-7249-7353-AE4BFB364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626" y="388804"/>
            <a:ext cx="3190421" cy="242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88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7864-16BD-760F-339D-0159C0D0D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C28A6-26B6-A98A-0F93-60FF0BF3A29F}"/>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DOEL VAN RAPPORTAGE</a:t>
            </a:r>
          </a:p>
        </p:txBody>
      </p:sp>
      <p:sp>
        <p:nvSpPr>
          <p:cNvPr id="3" name="Subtitle 2">
            <a:extLst>
              <a:ext uri="{FF2B5EF4-FFF2-40B4-BE49-F238E27FC236}">
                <a16:creationId xmlns:a16="http://schemas.microsoft.com/office/drawing/2014/main" id="{A2087F59-5EE6-5274-E191-68354803C8B4}"/>
              </a:ext>
            </a:extLst>
          </p:cNvPr>
          <p:cNvSpPr>
            <a:spLocks noGrp="1"/>
          </p:cNvSpPr>
          <p:nvPr>
            <p:ph type="subTitle" idx="1"/>
          </p:nvPr>
        </p:nvSpPr>
        <p:spPr>
          <a:xfrm>
            <a:off x="666750" y="1295400"/>
            <a:ext cx="11134725" cy="4387561"/>
          </a:xfrm>
        </p:spPr>
        <p:txBody>
          <a:bodyPr>
            <a:noAutofit/>
          </a:bodyPr>
          <a:lstStyle/>
          <a:p>
            <a:pPr algn="l"/>
            <a:r>
              <a:rPr lang="nl-NL" sz="3200" dirty="0"/>
              <a:t>Waarom zouden ondernemingen rapporteren?</a:t>
            </a:r>
          </a:p>
          <a:p>
            <a:pPr marL="571500" indent="-571500" algn="l">
              <a:buFont typeface="Arial" panose="020B0604020202020204" pitchFamily="34" charset="0"/>
              <a:buChar char="•"/>
            </a:pPr>
            <a:endParaRPr lang="nl-NL" sz="3200" dirty="0"/>
          </a:p>
          <a:p>
            <a:pPr marL="571500" indent="-571500" algn="l">
              <a:buFont typeface="Arial" panose="020B0604020202020204" pitchFamily="34" charset="0"/>
              <a:buChar char="•"/>
            </a:pPr>
            <a:r>
              <a:rPr lang="nl-NL" sz="3200" dirty="0"/>
              <a:t>Afleggen van rekening en verantwoording</a:t>
            </a:r>
          </a:p>
          <a:p>
            <a:pPr marL="571500" indent="-571500" algn="l">
              <a:buFont typeface="Arial" panose="020B0604020202020204" pitchFamily="34" charset="0"/>
              <a:buChar char="•"/>
            </a:pPr>
            <a:r>
              <a:rPr lang="nl-NL" sz="3200" dirty="0"/>
              <a:t>Verschaffen van informatie </a:t>
            </a:r>
          </a:p>
          <a:p>
            <a:pPr marL="571500" indent="-571500" algn="l">
              <a:buFont typeface="Arial" panose="020B0604020202020204" pitchFamily="34" charset="0"/>
              <a:buChar char="•"/>
            </a:pPr>
            <a:endParaRPr lang="nl-NL" sz="3200" dirty="0"/>
          </a:p>
          <a:p>
            <a:pPr algn="l"/>
            <a:r>
              <a:rPr lang="nl-NL" sz="3200" dirty="0">
                <a:sym typeface="Wingdings" panose="05000000000000000000" pitchFamily="2" charset="2"/>
              </a:rPr>
              <a:t></a:t>
            </a:r>
            <a:r>
              <a:rPr lang="nl-NL" sz="3200" dirty="0"/>
              <a:t> </a:t>
            </a:r>
            <a:r>
              <a:rPr lang="nl-NL" sz="3200" i="1" dirty="0"/>
              <a:t>principaal-agenttheorie</a:t>
            </a:r>
          </a:p>
          <a:p>
            <a:pPr marL="571500" indent="-571500" algn="l">
              <a:buFont typeface="Arial" panose="020B0604020202020204" pitchFamily="34" charset="0"/>
              <a:buChar char="•"/>
            </a:pPr>
            <a:endParaRPr lang="nl-NL" sz="3200" dirty="0"/>
          </a:p>
          <a:p>
            <a:pPr marL="571500" indent="-571500" algn="l">
              <a:buFont typeface="Arial" panose="020B0604020202020204" pitchFamily="34" charset="0"/>
              <a:buChar char="•"/>
            </a:pPr>
            <a:endParaRPr lang="nl-NL" sz="3200" b="1" dirty="0"/>
          </a:p>
        </p:txBody>
      </p:sp>
      <p:pic>
        <p:nvPicPr>
          <p:cNvPr id="5" name="Picture 4" descr="A logo with a crown&#10;&#10;AI-generated content may be incorrect.">
            <a:extLst>
              <a:ext uri="{FF2B5EF4-FFF2-40B4-BE49-F238E27FC236}">
                <a16:creationId xmlns:a16="http://schemas.microsoft.com/office/drawing/2014/main" id="{E20A1C9B-127E-B9A3-429B-0728DE1EB4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917249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6977C-0357-C24F-F6FC-7FA9587C3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552A8-C9C8-7DA2-53B0-EED9BF0A0764}"/>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DOEL VAN RAPPORTAGE</a:t>
            </a:r>
          </a:p>
        </p:txBody>
      </p:sp>
      <p:sp>
        <p:nvSpPr>
          <p:cNvPr id="3" name="Subtitle 2">
            <a:extLst>
              <a:ext uri="{FF2B5EF4-FFF2-40B4-BE49-F238E27FC236}">
                <a16:creationId xmlns:a16="http://schemas.microsoft.com/office/drawing/2014/main" id="{458A162E-A916-5B2E-2D7C-E4B6C11C06EB}"/>
              </a:ext>
            </a:extLst>
          </p:cNvPr>
          <p:cNvSpPr>
            <a:spLocks noGrp="1"/>
          </p:cNvSpPr>
          <p:nvPr>
            <p:ph type="subTitle" idx="1"/>
          </p:nvPr>
        </p:nvSpPr>
        <p:spPr>
          <a:xfrm>
            <a:off x="666750" y="1295400"/>
            <a:ext cx="11134725" cy="4387561"/>
          </a:xfrm>
        </p:spPr>
        <p:txBody>
          <a:bodyPr>
            <a:noAutofit/>
          </a:bodyPr>
          <a:lstStyle/>
          <a:p>
            <a:pPr algn="l"/>
            <a:r>
              <a:rPr lang="nl-NL" sz="3200" dirty="0"/>
              <a:t>Waarom zouden ondernemingen </a:t>
            </a:r>
            <a:r>
              <a:rPr lang="nl-NL" sz="3200" b="1" i="1" dirty="0"/>
              <a:t>wel</a:t>
            </a:r>
            <a:r>
              <a:rPr lang="nl-NL" sz="3200" dirty="0"/>
              <a:t> willen rapporteren?</a:t>
            </a:r>
          </a:p>
          <a:p>
            <a:pPr marL="457200" indent="-457200" algn="l">
              <a:buFont typeface="Arial" panose="020B0604020202020204" pitchFamily="34" charset="0"/>
              <a:buChar char="•"/>
            </a:pPr>
            <a:r>
              <a:rPr lang="nl-NL" sz="3200" dirty="0"/>
              <a:t>Betere reputatie</a:t>
            </a:r>
          </a:p>
          <a:p>
            <a:pPr marL="457200" indent="-457200" algn="l">
              <a:buFont typeface="Arial" panose="020B0604020202020204" pitchFamily="34" charset="0"/>
              <a:buChar char="•"/>
            </a:pPr>
            <a:r>
              <a:rPr lang="nl-NL" sz="3200" dirty="0"/>
              <a:t>Concurrentievoordeel ten opzichte van anderen</a:t>
            </a:r>
          </a:p>
          <a:p>
            <a:pPr marL="457200" indent="-457200" algn="l">
              <a:buFont typeface="Arial" panose="020B0604020202020204" pitchFamily="34" charset="0"/>
              <a:buChar char="•"/>
            </a:pPr>
            <a:r>
              <a:rPr lang="nl-NL" sz="3200" dirty="0"/>
              <a:t>Voorsorteren op wet- en regelgeving</a:t>
            </a:r>
          </a:p>
          <a:p>
            <a:pPr marL="457200" indent="-457200" algn="l">
              <a:buFont typeface="Arial" panose="020B0604020202020204" pitchFamily="34" charset="0"/>
              <a:buChar char="•"/>
            </a:pPr>
            <a:r>
              <a:rPr lang="nl-NL" sz="3200" dirty="0"/>
              <a:t>Moreel oogpunt</a:t>
            </a:r>
            <a:br>
              <a:rPr lang="nl-NL" sz="3200" dirty="0"/>
            </a:br>
            <a:endParaRPr lang="nl-NL" sz="3200" dirty="0"/>
          </a:p>
          <a:p>
            <a:pPr algn="l"/>
            <a:endParaRPr lang="nl-NL" sz="2000" dirty="0"/>
          </a:p>
          <a:p>
            <a:pPr algn="l"/>
            <a:endParaRPr lang="nl-NL" sz="2000" dirty="0"/>
          </a:p>
        </p:txBody>
      </p:sp>
      <p:pic>
        <p:nvPicPr>
          <p:cNvPr id="5" name="Picture 4" descr="A logo with a crown&#10;&#10;AI-generated content may be incorrect.">
            <a:extLst>
              <a:ext uri="{FF2B5EF4-FFF2-40B4-BE49-F238E27FC236}">
                <a16:creationId xmlns:a16="http://schemas.microsoft.com/office/drawing/2014/main" id="{398BA92E-A151-BB82-76B2-B9A5C836E0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9287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B315-9F5F-C4A2-B138-3924CF136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6A332-757D-8FF2-40F6-0E1C975459EC}"/>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DOEL VAN RAPPORTAGE</a:t>
            </a:r>
          </a:p>
        </p:txBody>
      </p:sp>
      <p:sp>
        <p:nvSpPr>
          <p:cNvPr id="3" name="Subtitle 2">
            <a:extLst>
              <a:ext uri="{FF2B5EF4-FFF2-40B4-BE49-F238E27FC236}">
                <a16:creationId xmlns:a16="http://schemas.microsoft.com/office/drawing/2014/main" id="{248DADCE-1579-BD3E-1938-2C4B11FBC261}"/>
              </a:ext>
            </a:extLst>
          </p:cNvPr>
          <p:cNvSpPr>
            <a:spLocks noGrp="1"/>
          </p:cNvSpPr>
          <p:nvPr>
            <p:ph type="subTitle" idx="1"/>
          </p:nvPr>
        </p:nvSpPr>
        <p:spPr>
          <a:xfrm>
            <a:off x="666750" y="1295400"/>
            <a:ext cx="11134725" cy="4387561"/>
          </a:xfrm>
        </p:spPr>
        <p:txBody>
          <a:bodyPr>
            <a:noAutofit/>
          </a:bodyPr>
          <a:lstStyle/>
          <a:p>
            <a:pPr algn="l"/>
            <a:r>
              <a:rPr lang="nl-NL" sz="3200" dirty="0"/>
              <a:t>Waarom zouden ondernemingen </a:t>
            </a:r>
            <a:r>
              <a:rPr lang="nl-NL" sz="3200" b="1" i="1" dirty="0"/>
              <a:t>niet</a:t>
            </a:r>
            <a:r>
              <a:rPr lang="nl-NL" sz="3200" dirty="0"/>
              <a:t> willen rapporteren?</a:t>
            </a:r>
          </a:p>
          <a:p>
            <a:pPr marL="342900" indent="-342900" algn="l">
              <a:buFont typeface="Arial" panose="020B0604020202020204" pitchFamily="34" charset="0"/>
              <a:buChar char="•"/>
            </a:pPr>
            <a:r>
              <a:rPr lang="nl-NL" sz="3200" dirty="0"/>
              <a:t>Ontbreken ‘level </a:t>
            </a:r>
            <a:r>
              <a:rPr lang="nl-NL" sz="3200" dirty="0" err="1"/>
              <a:t>playing</a:t>
            </a:r>
            <a:r>
              <a:rPr lang="nl-NL" sz="3200" dirty="0"/>
              <a:t> field’</a:t>
            </a:r>
          </a:p>
          <a:p>
            <a:pPr marL="342900" indent="-342900" algn="l">
              <a:buFont typeface="Arial" panose="020B0604020202020204" pitchFamily="34" charset="0"/>
              <a:buChar char="•"/>
            </a:pPr>
            <a:r>
              <a:rPr lang="nl-NL" sz="3200" dirty="0"/>
              <a:t>Niet geheel vrijblijvend (aansprakelijkheidsrisico?) </a:t>
            </a:r>
          </a:p>
          <a:p>
            <a:pPr marL="342900" indent="-342900" algn="l">
              <a:buFont typeface="Arial" panose="020B0604020202020204" pitchFamily="34" charset="0"/>
              <a:buChar char="•"/>
            </a:pPr>
            <a:r>
              <a:rPr lang="nl-NL" sz="3200" dirty="0"/>
              <a:t>Kost tijd en geld</a:t>
            </a:r>
          </a:p>
          <a:p>
            <a:pPr marL="342900" indent="-342900" algn="l">
              <a:buFont typeface="Arial" panose="020B0604020202020204" pitchFamily="34" charset="0"/>
              <a:buChar char="•"/>
            </a:pPr>
            <a:r>
              <a:rPr lang="nl-NL" sz="3200" dirty="0"/>
              <a:t>Reputatie (o.a. Scope 3)</a:t>
            </a:r>
          </a:p>
          <a:p>
            <a:pPr marL="342900" indent="-342900" algn="l">
              <a:buFont typeface="Arial" panose="020B0604020202020204" pitchFamily="34" charset="0"/>
              <a:buChar char="•"/>
            </a:pPr>
            <a:r>
              <a:rPr lang="nl-NL" sz="3200" dirty="0"/>
              <a:t>Gevoelige bedrijfsinformatie</a:t>
            </a:r>
          </a:p>
          <a:p>
            <a:pPr algn="l"/>
            <a:endParaRPr lang="nl-NL" sz="3200" dirty="0"/>
          </a:p>
          <a:p>
            <a:pPr algn="l"/>
            <a:endParaRPr lang="nl-NL" sz="3200" dirty="0"/>
          </a:p>
        </p:txBody>
      </p:sp>
      <p:pic>
        <p:nvPicPr>
          <p:cNvPr id="5" name="Picture 4" descr="A logo with a crown&#10;&#10;AI-generated content may be incorrect.">
            <a:extLst>
              <a:ext uri="{FF2B5EF4-FFF2-40B4-BE49-F238E27FC236}">
                <a16:creationId xmlns:a16="http://schemas.microsoft.com/office/drawing/2014/main" id="{22BD8B75-7B99-D0B5-50D2-D14148E17D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5274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9E89D-0973-C7E5-A9E9-E374044A3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16114-B92A-1F26-8887-DF3AE3CFFDF5}"/>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DOEL VAN RAPPORTAGE</a:t>
            </a:r>
          </a:p>
        </p:txBody>
      </p:sp>
      <p:pic>
        <p:nvPicPr>
          <p:cNvPr id="5" name="Picture 4" descr="A logo with a crown&#10;&#10;AI-generated content may be incorrect.">
            <a:extLst>
              <a:ext uri="{FF2B5EF4-FFF2-40B4-BE49-F238E27FC236}">
                <a16:creationId xmlns:a16="http://schemas.microsoft.com/office/drawing/2014/main" id="{D96659E3-7FD9-20DA-3918-DD8B02C947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7" name="TextBox 8">
            <a:extLst>
              <a:ext uri="{FF2B5EF4-FFF2-40B4-BE49-F238E27FC236}">
                <a16:creationId xmlns:a16="http://schemas.microsoft.com/office/drawing/2014/main" id="{D1C3EE2A-AA5D-7A79-6520-7A982DE32987}"/>
              </a:ext>
            </a:extLst>
          </p:cNvPr>
          <p:cNvSpPr txBox="1"/>
          <p:nvPr/>
        </p:nvSpPr>
        <p:spPr>
          <a:xfrm>
            <a:off x="59029" y="5173330"/>
            <a:ext cx="1973617" cy="230832"/>
          </a:xfrm>
          <a:prstGeom prst="rect">
            <a:avLst/>
          </a:prstGeom>
          <a:noFill/>
        </p:spPr>
        <p:txBody>
          <a:bodyPr wrap="none" rtlCol="0">
            <a:spAutoFit/>
          </a:bodyPr>
          <a:lstStyle/>
          <a:p>
            <a:r>
              <a:rPr lang="en-US" sz="900" i="1" dirty="0">
                <a:solidFill>
                  <a:schemeClr val="bg1">
                    <a:lumMod val="50000"/>
                  </a:schemeClr>
                </a:solidFill>
                <a:latin typeface="+mj-lt"/>
              </a:rPr>
              <a:t>Bron: Philips Annual Report 2025, p. 44</a:t>
            </a:r>
            <a:endParaRPr lang="nl-NL" sz="900" i="1" dirty="0">
              <a:solidFill>
                <a:schemeClr val="bg1">
                  <a:lumMod val="50000"/>
                </a:schemeClr>
              </a:solidFill>
              <a:latin typeface="+mj-lt"/>
              <a:ea typeface="Calibri" panose="020F050202020403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id="{112AAE54-5BCA-78F2-075A-E5F16F4F027F}"/>
              </a:ext>
            </a:extLst>
          </p:cNvPr>
          <p:cNvPicPr>
            <a:picLocks noChangeAspect="1"/>
          </p:cNvPicPr>
          <p:nvPr/>
        </p:nvPicPr>
        <p:blipFill>
          <a:blip r:embed="rId3"/>
          <a:stretch>
            <a:fillRect/>
          </a:stretch>
        </p:blipFill>
        <p:spPr>
          <a:xfrm>
            <a:off x="59029" y="1729946"/>
            <a:ext cx="12095899" cy="3425322"/>
          </a:xfrm>
          <a:prstGeom prst="rect">
            <a:avLst/>
          </a:prstGeom>
          <a:ln>
            <a:solidFill>
              <a:schemeClr val="bg1">
                <a:lumMod val="50000"/>
              </a:schemeClr>
            </a:solidFill>
          </a:ln>
        </p:spPr>
      </p:pic>
    </p:spTree>
    <p:extLst>
      <p:ext uri="{BB962C8B-B14F-4D97-AF65-F5344CB8AC3E}">
        <p14:creationId xmlns:p14="http://schemas.microsoft.com/office/powerpoint/2010/main" val="47365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E55DB-31E0-F99F-208C-2CB14753B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0F169-3D96-0B70-6989-990BA20D0B65}"/>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DOEL VAN RAPPORTAGE</a:t>
            </a:r>
          </a:p>
        </p:txBody>
      </p:sp>
      <p:sp>
        <p:nvSpPr>
          <p:cNvPr id="3" name="Subtitle 2">
            <a:extLst>
              <a:ext uri="{FF2B5EF4-FFF2-40B4-BE49-F238E27FC236}">
                <a16:creationId xmlns:a16="http://schemas.microsoft.com/office/drawing/2014/main" id="{AE5F9F43-AE2C-0DB1-0700-B776B1C538BE}"/>
              </a:ext>
            </a:extLst>
          </p:cNvPr>
          <p:cNvSpPr>
            <a:spLocks noGrp="1"/>
          </p:cNvSpPr>
          <p:nvPr>
            <p:ph type="subTitle" idx="1"/>
          </p:nvPr>
        </p:nvSpPr>
        <p:spPr>
          <a:xfrm>
            <a:off x="666750" y="1295400"/>
            <a:ext cx="11134725" cy="4387561"/>
          </a:xfrm>
        </p:spPr>
        <p:txBody>
          <a:bodyPr>
            <a:noAutofit/>
          </a:bodyPr>
          <a:lstStyle/>
          <a:p>
            <a:pPr algn="l"/>
            <a:r>
              <a:rPr lang="nl-NL" sz="3200" dirty="0"/>
              <a:t>Waarom zouden ondernemingen </a:t>
            </a:r>
            <a:r>
              <a:rPr lang="nl-NL" sz="3200" b="1" i="1" dirty="0"/>
              <a:t>verplicht</a:t>
            </a:r>
            <a:r>
              <a:rPr lang="nl-NL" sz="3200" dirty="0"/>
              <a:t> zijn te rapporteren?</a:t>
            </a:r>
          </a:p>
          <a:p>
            <a:pPr marL="342900" indent="-342900" algn="l">
              <a:buFont typeface="Arial" panose="020B0604020202020204" pitchFamily="34" charset="0"/>
              <a:buChar char="•"/>
            </a:pPr>
            <a:r>
              <a:rPr lang="nl-NL" sz="3200" dirty="0"/>
              <a:t>Afleggen van rekening en verantwoording</a:t>
            </a:r>
          </a:p>
          <a:p>
            <a:pPr marL="342900" indent="-342900" algn="l">
              <a:buFont typeface="Arial" panose="020B0604020202020204" pitchFamily="34" charset="0"/>
              <a:buChar char="•"/>
            </a:pPr>
            <a:r>
              <a:rPr lang="nl-NL" sz="3200" dirty="0"/>
              <a:t>Verschaffen van informatie </a:t>
            </a:r>
          </a:p>
          <a:p>
            <a:pPr marL="342900" indent="-342900" algn="l">
              <a:buFont typeface="Arial" panose="020B0604020202020204" pitchFamily="34" charset="0"/>
              <a:buChar char="•"/>
            </a:pPr>
            <a:r>
              <a:rPr lang="nl-NL" sz="3200" dirty="0"/>
              <a:t>Publieke verantwoording en transparantie</a:t>
            </a:r>
          </a:p>
          <a:p>
            <a:pPr marL="342900" indent="-342900" algn="l">
              <a:buFont typeface="Arial" panose="020B0604020202020204" pitchFamily="34" charset="0"/>
              <a:buChar char="•"/>
            </a:pPr>
            <a:r>
              <a:rPr lang="nl-NL" sz="3200" dirty="0"/>
              <a:t>Harmonisatie (uniformiteit)</a:t>
            </a:r>
          </a:p>
          <a:p>
            <a:pPr marL="342900" indent="-342900" algn="l">
              <a:buFont typeface="Arial" panose="020B0604020202020204" pitchFamily="34" charset="0"/>
              <a:buChar char="•"/>
            </a:pPr>
            <a:r>
              <a:rPr lang="nl-NL" sz="3200" dirty="0"/>
              <a:t>Reflectie</a:t>
            </a:r>
          </a:p>
          <a:p>
            <a:pPr algn="l"/>
            <a:endParaRPr lang="nl-NL" sz="2000" dirty="0"/>
          </a:p>
          <a:p>
            <a:pPr algn="l"/>
            <a:endParaRPr lang="nl-NL" sz="2000" dirty="0"/>
          </a:p>
        </p:txBody>
      </p:sp>
      <p:pic>
        <p:nvPicPr>
          <p:cNvPr id="5" name="Picture 4" descr="A logo with a crown&#10;&#10;AI-generated content may be incorrect.">
            <a:extLst>
              <a:ext uri="{FF2B5EF4-FFF2-40B4-BE49-F238E27FC236}">
                <a16:creationId xmlns:a16="http://schemas.microsoft.com/office/drawing/2014/main" id="{A87612A5-24A3-9DF8-BCE2-46BD67FB78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4" name="Picture 2" descr="Greenwashing | Cartoon Movement">
            <a:extLst>
              <a:ext uri="{FF2B5EF4-FFF2-40B4-BE49-F238E27FC236}">
                <a16:creationId xmlns:a16="http://schemas.microsoft.com/office/drawing/2014/main" id="{7BFD9B8B-A0C7-57DF-35BE-0AB6036A1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958" y="2690510"/>
            <a:ext cx="3433953" cy="2438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66D0C899-3626-AB46-987C-713853C674E9}"/>
              </a:ext>
            </a:extLst>
          </p:cNvPr>
          <p:cNvSpPr txBox="1"/>
          <p:nvPr/>
        </p:nvSpPr>
        <p:spPr>
          <a:xfrm>
            <a:off x="8458958" y="5128617"/>
            <a:ext cx="35445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65000"/>
                  </a:prstClr>
                </a:solidFill>
                <a:effectLst/>
                <a:uLnTx/>
                <a:uFillTx/>
                <a:latin typeface="Scala Sans Offc" panose="020B0504030101020102" pitchFamily="34" charset="0"/>
                <a:ea typeface="+mn-ea"/>
                <a:cs typeface="+mn-cs"/>
              </a:rPr>
              <a:t>Source: https://cartoonmovement.com/cartoon/greenwashing</a:t>
            </a:r>
            <a:endParaRPr kumimoji="0" lang="nl-NL" sz="1000" b="0" i="0" u="none" strike="noStrike" kern="1200" cap="none" spc="0" normalizeH="0" baseline="0" noProof="0" dirty="0">
              <a:ln>
                <a:noFill/>
              </a:ln>
              <a:solidFill>
                <a:prstClr val="white">
                  <a:lumMod val="65000"/>
                </a:prstClr>
              </a:solidFill>
              <a:effectLst/>
              <a:uLnTx/>
              <a:uFillTx/>
              <a:latin typeface="Scala Sans Offc" panose="020B0504030101020102" pitchFamily="34" charset="0"/>
              <a:ea typeface="+mn-ea"/>
              <a:cs typeface="+mn-cs"/>
            </a:endParaRPr>
          </a:p>
        </p:txBody>
      </p:sp>
      <p:sp>
        <p:nvSpPr>
          <p:cNvPr id="11" name="TextBox 4">
            <a:extLst>
              <a:ext uri="{FF2B5EF4-FFF2-40B4-BE49-F238E27FC236}">
                <a16:creationId xmlns:a16="http://schemas.microsoft.com/office/drawing/2014/main" id="{4831649E-E6EB-CDAE-1F18-3916E0DC8553}"/>
              </a:ext>
            </a:extLst>
          </p:cNvPr>
          <p:cNvSpPr txBox="1"/>
          <p:nvPr/>
        </p:nvSpPr>
        <p:spPr>
          <a:xfrm>
            <a:off x="2100479" y="5251727"/>
            <a:ext cx="5010089" cy="523220"/>
          </a:xfrm>
          <a:prstGeom prst="rect">
            <a:avLst/>
          </a:prstGeom>
          <a:noFill/>
          <a:ln>
            <a:solidFill>
              <a:schemeClr val="bg1">
                <a:lumMod val="50000"/>
              </a:schemeClr>
            </a:solidFill>
            <a:prstDash val="lgDash"/>
          </a:ln>
        </p:spPr>
        <p:txBody>
          <a:bodyPr wrap="none" rtlCol="0">
            <a:spAutoFit/>
          </a:bodyPr>
          <a:lstStyle/>
          <a:p>
            <a:r>
              <a:rPr lang="en-US" sz="2800" i="1" dirty="0">
                <a:ea typeface="ヒラギノ角ゴ Pro W3" pitchFamily="-109" charset="-128"/>
                <a:cs typeface="Times New Roman" panose="02020603050405020304" pitchFamily="18" charset="0"/>
              </a:rPr>
              <a:t>“Sunlight is the best disinfectant”</a:t>
            </a:r>
          </a:p>
        </p:txBody>
      </p:sp>
    </p:spTree>
    <p:extLst>
      <p:ext uri="{BB962C8B-B14F-4D97-AF65-F5344CB8AC3E}">
        <p14:creationId xmlns:p14="http://schemas.microsoft.com/office/powerpoint/2010/main" val="9134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937" y="1122363"/>
            <a:ext cx="10138064" cy="1361064"/>
          </a:xfrm>
        </p:spPr>
        <p:txBody>
          <a:bodyPr>
            <a:normAutofit/>
          </a:bodyPr>
          <a:lstStyle/>
          <a:p>
            <a:pPr algn="l"/>
            <a:r>
              <a:rPr lang="nl-NL" sz="4400" b="1" dirty="0">
                <a:solidFill>
                  <a:srgbClr val="C00000"/>
                </a:solidFill>
              </a:rPr>
              <a:t>   </a:t>
            </a:r>
            <a:endParaRPr lang="en-US" sz="4400" b="1" dirty="0">
              <a:solidFill>
                <a:srgbClr val="C00000"/>
              </a:solidFill>
            </a:endParaRPr>
          </a:p>
        </p:txBody>
      </p:sp>
      <p:sp>
        <p:nvSpPr>
          <p:cNvPr id="3" name="Subtitle 2"/>
          <p:cNvSpPr>
            <a:spLocks noGrp="1"/>
          </p:cNvSpPr>
          <p:nvPr>
            <p:ph type="subTitle" idx="1"/>
          </p:nvPr>
        </p:nvSpPr>
        <p:spPr>
          <a:xfrm>
            <a:off x="1422401" y="3045547"/>
            <a:ext cx="9245600" cy="3466302"/>
          </a:xfrm>
        </p:spPr>
        <p:txBody>
          <a:bodyPr>
            <a:normAutofit/>
          </a:bodyPr>
          <a:lstStyle/>
          <a:p>
            <a:r>
              <a:rPr lang="nl-NL" sz="4000" b="1" dirty="0">
                <a:solidFill>
                  <a:srgbClr val="C00000"/>
                </a:solidFill>
              </a:rPr>
              <a:t>LOONT HET OM MEER TE WERKEN?</a:t>
            </a:r>
            <a:br>
              <a:rPr lang="en-US" sz="4000" b="1" dirty="0">
                <a:solidFill>
                  <a:srgbClr val="C00000"/>
                </a:solidFill>
              </a:rPr>
            </a:br>
            <a:r>
              <a:rPr lang="nl-NL" b="1" dirty="0"/>
              <a:t>Lessen uit een gerandomiseerd experiment naar het wegnemen van mispercepties over de effectieve marginale belastingdruk</a:t>
            </a:r>
          </a:p>
          <a:p>
            <a:endParaRPr lang="nl-NL" b="1" dirty="0"/>
          </a:p>
          <a:p>
            <a:endParaRPr lang="nl-NL" b="1" dirty="0"/>
          </a:p>
          <a:p>
            <a:r>
              <a:rPr lang="nl-NL" b="1" dirty="0"/>
              <a:t>Robert Dur, Job Harms, Arjan Non</a:t>
            </a:r>
          </a:p>
          <a:p>
            <a:endParaRPr lang="nl-NL" sz="3100" dirty="0"/>
          </a:p>
          <a:p>
            <a:endParaRPr lang="nl-NL" b="1" dirty="0"/>
          </a:p>
        </p:txBody>
      </p:sp>
      <p:pic>
        <p:nvPicPr>
          <p:cNvPr id="4" name="Picture 3" descr="http://www.belastingwetenschap.nl/files/images/pen.1393949393.jpg"/>
          <p:cNvPicPr/>
          <p:nvPr/>
        </p:nvPicPr>
        <p:blipFill>
          <a:blip r:embed="rId3">
            <a:extLst>
              <a:ext uri="{28A0092B-C50C-407E-A947-70E740481C1C}">
                <a14:useLocalDpi xmlns:a14="http://schemas.microsoft.com/office/drawing/2010/main" val="0"/>
              </a:ext>
            </a:extLst>
          </a:blip>
          <a:srcRect/>
          <a:stretch>
            <a:fillRect/>
          </a:stretch>
        </p:blipFill>
        <p:spPr bwMode="auto">
          <a:xfrm>
            <a:off x="6183580" y="560243"/>
            <a:ext cx="5214258" cy="1361064"/>
          </a:xfrm>
          <a:prstGeom prst="rect">
            <a:avLst/>
          </a:prstGeom>
          <a:noFill/>
          <a:ln>
            <a:noFill/>
          </a:ln>
        </p:spPr>
      </p:pic>
      <p:sp>
        <p:nvSpPr>
          <p:cNvPr id="5" name="TextBox 4"/>
          <p:cNvSpPr txBox="1"/>
          <p:nvPr/>
        </p:nvSpPr>
        <p:spPr>
          <a:xfrm>
            <a:off x="8790709" y="6483927"/>
            <a:ext cx="3127663" cy="276999"/>
          </a:xfrm>
          <a:prstGeom prst="rect">
            <a:avLst/>
          </a:prstGeom>
          <a:noFill/>
        </p:spPr>
        <p:txBody>
          <a:bodyPr wrap="square" rtlCol="0">
            <a:spAutoFit/>
          </a:bodyPr>
          <a:lstStyle/>
          <a:p>
            <a:r>
              <a:rPr lang="nl-NL" sz="1200" dirty="0">
                <a:solidFill>
                  <a:srgbClr val="C00000"/>
                </a:solidFill>
              </a:rPr>
              <a:t>Vereniging voor Belastingwetenschap 2026</a:t>
            </a:r>
            <a:endParaRPr lang="en-US" sz="1200" dirty="0">
              <a:solidFill>
                <a:srgbClr val="C00000"/>
              </a:solidFill>
            </a:endParaRPr>
          </a:p>
        </p:txBody>
      </p:sp>
      <p:pic>
        <p:nvPicPr>
          <p:cNvPr id="6" name="Picture 5" descr="A logo with a crown&#10;&#10;AI-generated content may be incorrect.">
            <a:extLst>
              <a:ext uri="{FF2B5EF4-FFF2-40B4-BE49-F238E27FC236}">
                <a16:creationId xmlns:a16="http://schemas.microsoft.com/office/drawing/2014/main" id="{97ADE737-C48F-5E59-2480-BF5E95AAD3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60" y="67734"/>
            <a:ext cx="2623339" cy="2415694"/>
          </a:xfrm>
          <a:prstGeom prst="rect">
            <a:avLst/>
          </a:prstGeom>
          <a:noFill/>
          <a:ln>
            <a:noFill/>
          </a:ln>
        </p:spPr>
      </p:pic>
      <p:sp>
        <p:nvSpPr>
          <p:cNvPr id="8" name="Tijdelijke aanduiding voor dianummer 7">
            <a:extLst>
              <a:ext uri="{FF2B5EF4-FFF2-40B4-BE49-F238E27FC236}">
                <a16:creationId xmlns:a16="http://schemas.microsoft.com/office/drawing/2014/main" id="{B1929393-D485-4207-EB81-2D1A31D7F18B}"/>
              </a:ext>
            </a:extLst>
          </p:cNvPr>
          <p:cNvSpPr>
            <a:spLocks noGrp="1"/>
          </p:cNvSpPr>
          <p:nvPr>
            <p:ph type="sldNum" sz="quarter" idx="12"/>
          </p:nvPr>
        </p:nvSpPr>
        <p:spPr/>
        <p:txBody>
          <a:bodyPr/>
          <a:lstStyle/>
          <a:p>
            <a:fld id="{D040D994-7348-480F-9119-2828BA61F026}" type="slidenum">
              <a:rPr lang="nl-NL" smtClean="0"/>
              <a:t>4</a:t>
            </a:fld>
            <a:endParaRPr lang="nl-NL"/>
          </a:p>
        </p:txBody>
      </p:sp>
    </p:spTree>
    <p:extLst>
      <p:ext uri="{BB962C8B-B14F-4D97-AF65-F5344CB8AC3E}">
        <p14:creationId xmlns:p14="http://schemas.microsoft.com/office/powerpoint/2010/main" val="184546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5DCE7-655F-5FCE-B35B-8DE3BF9BC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A597C-E84A-7F3C-47D6-B4A20D793180}"/>
              </a:ext>
            </a:extLst>
          </p:cNvPr>
          <p:cNvSpPr>
            <a:spLocks noGrp="1"/>
          </p:cNvSpPr>
          <p:nvPr>
            <p:ph type="ctrTitle"/>
          </p:nvPr>
        </p:nvSpPr>
        <p:spPr>
          <a:xfrm>
            <a:off x="143933" y="238993"/>
            <a:ext cx="11895667" cy="846857"/>
          </a:xfrm>
        </p:spPr>
        <p:txBody>
          <a:bodyPr>
            <a:normAutofit fontScale="90000"/>
          </a:bodyPr>
          <a:lstStyle/>
          <a:p>
            <a:pPr algn="l"/>
            <a:r>
              <a:rPr lang="nl-NL" b="1" dirty="0">
                <a:solidFill>
                  <a:srgbClr val="C00000"/>
                </a:solidFill>
              </a:rPr>
              <a:t>REKENING EN VERANTWOORDING…</a:t>
            </a:r>
          </a:p>
        </p:txBody>
      </p:sp>
      <p:sp>
        <p:nvSpPr>
          <p:cNvPr id="3" name="Subtitle 2">
            <a:extLst>
              <a:ext uri="{FF2B5EF4-FFF2-40B4-BE49-F238E27FC236}">
                <a16:creationId xmlns:a16="http://schemas.microsoft.com/office/drawing/2014/main" id="{9308DC94-51EC-91AC-9380-765F9FC907CD}"/>
              </a:ext>
            </a:extLst>
          </p:cNvPr>
          <p:cNvSpPr>
            <a:spLocks noGrp="1"/>
          </p:cNvSpPr>
          <p:nvPr>
            <p:ph type="subTitle" idx="1"/>
          </p:nvPr>
        </p:nvSpPr>
        <p:spPr>
          <a:xfrm>
            <a:off x="666750" y="1295400"/>
            <a:ext cx="11134725" cy="4387561"/>
          </a:xfrm>
        </p:spPr>
        <p:txBody>
          <a:bodyPr>
            <a:noAutofit/>
          </a:bodyPr>
          <a:lstStyle/>
          <a:p>
            <a:pPr algn="l"/>
            <a:r>
              <a:rPr lang="nl-NL" sz="3200" dirty="0"/>
              <a:t>…aan een bredere groep stakeholders</a:t>
            </a:r>
            <a:endParaRPr lang="nl-NL" sz="2000" dirty="0"/>
          </a:p>
          <a:p>
            <a:pPr algn="l"/>
            <a:endParaRPr lang="nl-NL" sz="2000" dirty="0"/>
          </a:p>
        </p:txBody>
      </p:sp>
      <p:pic>
        <p:nvPicPr>
          <p:cNvPr id="5" name="Picture 4" descr="A logo with a crown&#10;&#10;AI-generated content may be incorrect.">
            <a:extLst>
              <a:ext uri="{FF2B5EF4-FFF2-40B4-BE49-F238E27FC236}">
                <a16:creationId xmlns:a16="http://schemas.microsoft.com/office/drawing/2014/main" id="{E5C762F1-CE60-C37C-CB71-3142429E2B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7" name="Picture 2" descr="Double Materiality Explained and Its Business Impact">
            <a:extLst>
              <a:ext uri="{FF2B5EF4-FFF2-40B4-BE49-F238E27FC236}">
                <a16:creationId xmlns:a16="http://schemas.microsoft.com/office/drawing/2014/main" id="{EE68FDC0-9DEB-8A4F-C889-200A736B1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768" y="1942304"/>
            <a:ext cx="7022423" cy="49156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a:extLst>
              <a:ext uri="{FF2B5EF4-FFF2-40B4-BE49-F238E27FC236}">
                <a16:creationId xmlns:a16="http://schemas.microsoft.com/office/drawing/2014/main" id="{175C6FE6-0E8B-6113-5C2F-AD9CF1AB6227}"/>
              </a:ext>
            </a:extLst>
          </p:cNvPr>
          <p:cNvSpPr txBox="1"/>
          <p:nvPr/>
        </p:nvSpPr>
        <p:spPr>
          <a:xfrm>
            <a:off x="666750" y="6161291"/>
            <a:ext cx="1494320" cy="261610"/>
          </a:xfrm>
          <a:prstGeom prst="rect">
            <a:avLst/>
          </a:prstGeom>
          <a:noFill/>
        </p:spPr>
        <p:txBody>
          <a:bodyPr wrap="none" rtlCol="0">
            <a:spAutoFit/>
          </a:bodyPr>
          <a:lstStyle/>
          <a:p>
            <a:r>
              <a:rPr lang="en-US" sz="1100" i="1" dirty="0">
                <a:solidFill>
                  <a:schemeClr val="bg1">
                    <a:lumMod val="50000"/>
                  </a:schemeClr>
                </a:solidFill>
                <a:latin typeface="+mj-lt"/>
              </a:rPr>
              <a:t>Bron: EU </a:t>
            </a:r>
            <a:r>
              <a:rPr lang="en-US" sz="1100" i="1" dirty="0" err="1">
                <a:solidFill>
                  <a:schemeClr val="bg1">
                    <a:lumMod val="50000"/>
                  </a:schemeClr>
                </a:solidFill>
                <a:latin typeface="+mj-lt"/>
              </a:rPr>
              <a:t>Commissie</a:t>
            </a:r>
            <a:endParaRPr lang="nl-NL" sz="1100" i="1" dirty="0">
              <a:solidFill>
                <a:schemeClr val="bg1">
                  <a:lumMod val="50000"/>
                </a:schemeClr>
              </a:solidFill>
              <a:latin typeface="+mj-lt"/>
            </a:endParaRPr>
          </a:p>
        </p:txBody>
      </p:sp>
      <p:sp>
        <p:nvSpPr>
          <p:cNvPr id="11" name="Oval 4">
            <a:extLst>
              <a:ext uri="{FF2B5EF4-FFF2-40B4-BE49-F238E27FC236}">
                <a16:creationId xmlns:a16="http://schemas.microsoft.com/office/drawing/2014/main" id="{AA51B858-3107-157A-8CCE-8E868396DA17}"/>
              </a:ext>
            </a:extLst>
          </p:cNvPr>
          <p:cNvSpPr/>
          <p:nvPr/>
        </p:nvSpPr>
        <p:spPr>
          <a:xfrm>
            <a:off x="2866768" y="4849495"/>
            <a:ext cx="1290918" cy="570155"/>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mj-lt"/>
            </a:endParaRPr>
          </a:p>
        </p:txBody>
      </p:sp>
      <p:sp>
        <p:nvSpPr>
          <p:cNvPr id="12" name="Oval 5">
            <a:extLst>
              <a:ext uri="{FF2B5EF4-FFF2-40B4-BE49-F238E27FC236}">
                <a16:creationId xmlns:a16="http://schemas.microsoft.com/office/drawing/2014/main" id="{130EB56E-7458-B12D-1228-9778C717D56E}"/>
              </a:ext>
            </a:extLst>
          </p:cNvPr>
          <p:cNvSpPr/>
          <p:nvPr/>
        </p:nvSpPr>
        <p:spPr>
          <a:xfrm>
            <a:off x="6245932" y="4784949"/>
            <a:ext cx="3643259" cy="699245"/>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mj-lt"/>
            </a:endParaRPr>
          </a:p>
        </p:txBody>
      </p:sp>
    </p:spTree>
    <p:extLst>
      <p:ext uri="{BB962C8B-B14F-4D97-AF65-F5344CB8AC3E}">
        <p14:creationId xmlns:p14="http://schemas.microsoft.com/office/powerpoint/2010/main" val="8693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5D72-412A-B786-6241-F4822DFF8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C23D6-BAF3-5025-F501-B8C1F4EF23B2}"/>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MAAR OOK….</a:t>
            </a:r>
          </a:p>
        </p:txBody>
      </p:sp>
      <p:sp>
        <p:nvSpPr>
          <p:cNvPr id="3" name="Subtitle 2">
            <a:extLst>
              <a:ext uri="{FF2B5EF4-FFF2-40B4-BE49-F238E27FC236}">
                <a16:creationId xmlns:a16="http://schemas.microsoft.com/office/drawing/2014/main" id="{0A4F7075-AF35-D528-2B50-0B945999D2B9}"/>
              </a:ext>
            </a:extLst>
          </p:cNvPr>
          <p:cNvSpPr>
            <a:spLocks noGrp="1"/>
          </p:cNvSpPr>
          <p:nvPr>
            <p:ph type="subTitle" idx="1"/>
          </p:nvPr>
        </p:nvSpPr>
        <p:spPr>
          <a:xfrm>
            <a:off x="728533" y="1616677"/>
            <a:ext cx="7958267" cy="846858"/>
          </a:xfrm>
        </p:spPr>
        <p:txBody>
          <a:bodyPr>
            <a:noAutofit/>
          </a:bodyPr>
          <a:lstStyle/>
          <a:p>
            <a:pPr algn="l"/>
            <a:r>
              <a:rPr lang="nl-NL" sz="3200" dirty="0"/>
              <a:t>Zou je in deze onderneming investeren?</a:t>
            </a:r>
          </a:p>
        </p:txBody>
      </p:sp>
      <p:pic>
        <p:nvPicPr>
          <p:cNvPr id="5" name="Picture 4" descr="A logo with a crown&#10;&#10;AI-generated content may be incorrect.">
            <a:extLst>
              <a:ext uri="{FF2B5EF4-FFF2-40B4-BE49-F238E27FC236}">
                <a16:creationId xmlns:a16="http://schemas.microsoft.com/office/drawing/2014/main" id="{E79D0543-8851-A593-39F8-ABB7B6176B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3074" name="Picture 2" descr="Azerion Launches Open and Independent Multi-Cloud and AI Platform">
            <a:extLst>
              <a:ext uri="{FF2B5EF4-FFF2-40B4-BE49-F238E27FC236}">
                <a16:creationId xmlns:a16="http://schemas.microsoft.com/office/drawing/2014/main" id="{914BDB01-5CC9-D6B6-D5CD-D39653624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984409"/>
            <a:ext cx="2857500" cy="24003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33FD31E-FFE1-B104-DCDA-858226A8AC6D}"/>
              </a:ext>
            </a:extLst>
          </p:cNvPr>
          <p:cNvSpPr/>
          <p:nvPr/>
        </p:nvSpPr>
        <p:spPr>
          <a:xfrm>
            <a:off x="4027747" y="2722081"/>
            <a:ext cx="3694670" cy="318350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076" name="Picture 4" descr="Shell Logo, symbol, meaning, history, PNG, brand">
            <a:extLst>
              <a:ext uri="{FF2B5EF4-FFF2-40B4-BE49-F238E27FC236}">
                <a16:creationId xmlns:a16="http://schemas.microsoft.com/office/drawing/2014/main" id="{53E628A5-1CB7-736B-9993-A3264B98F2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6220" y="2592808"/>
            <a:ext cx="5659560" cy="318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A4E0-86C2-BB95-92E8-95A34B9AB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DE9DE-01A4-40F0-74F7-D7D0383AC650}"/>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MAAR OOK….</a:t>
            </a:r>
          </a:p>
        </p:txBody>
      </p:sp>
      <p:sp>
        <p:nvSpPr>
          <p:cNvPr id="3" name="Subtitle 2">
            <a:extLst>
              <a:ext uri="{FF2B5EF4-FFF2-40B4-BE49-F238E27FC236}">
                <a16:creationId xmlns:a16="http://schemas.microsoft.com/office/drawing/2014/main" id="{4DF35DA0-19F7-9384-7718-5EB8361E2A4B}"/>
              </a:ext>
            </a:extLst>
          </p:cNvPr>
          <p:cNvSpPr>
            <a:spLocks noGrp="1"/>
          </p:cNvSpPr>
          <p:nvPr>
            <p:ph type="subTitle" idx="1"/>
          </p:nvPr>
        </p:nvSpPr>
        <p:spPr>
          <a:xfrm>
            <a:off x="728533" y="1616677"/>
            <a:ext cx="11109240" cy="846858"/>
          </a:xfrm>
        </p:spPr>
        <p:txBody>
          <a:bodyPr>
            <a:noAutofit/>
          </a:bodyPr>
          <a:lstStyle/>
          <a:p>
            <a:pPr algn="l"/>
            <a:r>
              <a:rPr lang="nl-NL" sz="3200" dirty="0"/>
              <a:t>…zorgen dat </a:t>
            </a:r>
            <a:r>
              <a:rPr lang="nl-NL" sz="3200" b="1" dirty="0"/>
              <a:t>geldstromen</a:t>
            </a:r>
            <a:r>
              <a:rPr lang="nl-NL" sz="3200" dirty="0"/>
              <a:t> meer richting duurzame activiteiten gaan </a:t>
            </a:r>
          </a:p>
          <a:p>
            <a:pPr algn="l"/>
            <a:endParaRPr lang="nl-NL" sz="3200" dirty="0"/>
          </a:p>
          <a:p>
            <a:pPr marL="457200" indent="-457200" algn="l">
              <a:buFont typeface="Arial" panose="020B0604020202020204" pitchFamily="34" charset="0"/>
              <a:buChar char="•"/>
            </a:pPr>
            <a:r>
              <a:rPr lang="nl-NL" sz="2800" dirty="0"/>
              <a:t>Investeringen van banken, pensioenfondsen, verzekeraars en beleggers</a:t>
            </a:r>
          </a:p>
          <a:p>
            <a:pPr marL="457200" indent="-457200" algn="l">
              <a:buFont typeface="Arial" panose="020B0604020202020204" pitchFamily="34" charset="0"/>
              <a:buChar char="•"/>
            </a:pPr>
            <a:r>
              <a:rPr lang="nl-NL" sz="2800" dirty="0"/>
              <a:t>Meer duidelijkheid over wat ‘duurzaam’ precies is (“</a:t>
            </a:r>
            <a:r>
              <a:rPr lang="nl-NL" sz="2800" b="1" dirty="0"/>
              <a:t>Taxonomie</a:t>
            </a:r>
            <a:r>
              <a:rPr lang="nl-NL" sz="2800" dirty="0"/>
              <a:t>”)</a:t>
            </a:r>
          </a:p>
          <a:p>
            <a:pPr marL="457200" indent="-457200" algn="l">
              <a:buFont typeface="Arial" panose="020B0604020202020204" pitchFamily="34" charset="0"/>
              <a:buChar char="•"/>
            </a:pPr>
            <a:r>
              <a:rPr lang="nl-NL" sz="2800" dirty="0"/>
              <a:t>Transparantie vergroten en </a:t>
            </a:r>
            <a:r>
              <a:rPr lang="nl-NL" sz="2800" i="1" dirty="0"/>
              <a:t>greenwashing </a:t>
            </a:r>
            <a:r>
              <a:rPr lang="nl-NL" sz="2800" dirty="0"/>
              <a:t>tegengaan</a:t>
            </a:r>
          </a:p>
        </p:txBody>
      </p:sp>
      <p:pic>
        <p:nvPicPr>
          <p:cNvPr id="5" name="Picture 4" descr="A logo with a crown&#10;&#10;AI-generated content may be incorrect.">
            <a:extLst>
              <a:ext uri="{FF2B5EF4-FFF2-40B4-BE49-F238E27FC236}">
                <a16:creationId xmlns:a16="http://schemas.microsoft.com/office/drawing/2014/main" id="{BAD9CC20-948A-57FD-9494-5353D7F653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38029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8AC5-D7FD-40C7-FBD3-B11AD35B7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A55FC-C4BD-B0A7-6EC7-3E33ECA7DB57}"/>
              </a:ext>
            </a:extLst>
          </p:cNvPr>
          <p:cNvSpPr>
            <a:spLocks noGrp="1"/>
          </p:cNvSpPr>
          <p:nvPr>
            <p:ph type="ctrTitle"/>
          </p:nvPr>
        </p:nvSpPr>
        <p:spPr>
          <a:xfrm>
            <a:off x="194733" y="328182"/>
            <a:ext cx="11802534" cy="846857"/>
          </a:xfrm>
        </p:spPr>
        <p:txBody>
          <a:bodyPr>
            <a:noAutofit/>
          </a:bodyPr>
          <a:lstStyle/>
          <a:p>
            <a:pPr algn="l"/>
            <a:r>
              <a:rPr lang="nl-NL" sz="4000" b="1" dirty="0">
                <a:solidFill>
                  <a:srgbClr val="C00000"/>
                </a:solidFill>
              </a:rPr>
              <a:t>VAN RAPPORTAGE NAAR GEDRAGSVERANDERING</a:t>
            </a:r>
          </a:p>
        </p:txBody>
      </p:sp>
      <p:pic>
        <p:nvPicPr>
          <p:cNvPr id="5" name="Picture 4" descr="A logo with a crown&#10;&#10;AI-generated content may be incorrect.">
            <a:extLst>
              <a:ext uri="{FF2B5EF4-FFF2-40B4-BE49-F238E27FC236}">
                <a16:creationId xmlns:a16="http://schemas.microsoft.com/office/drawing/2014/main" id="{81CDF785-567C-4949-ADC1-A7BB7D0FA6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7" name="Subtitle 2">
            <a:extLst>
              <a:ext uri="{FF2B5EF4-FFF2-40B4-BE49-F238E27FC236}">
                <a16:creationId xmlns:a16="http://schemas.microsoft.com/office/drawing/2014/main" id="{E922A7B9-A891-B454-1DEC-092451C311A6}"/>
              </a:ext>
            </a:extLst>
          </p:cNvPr>
          <p:cNvSpPr txBox="1">
            <a:spLocks/>
          </p:cNvSpPr>
          <p:nvPr/>
        </p:nvSpPr>
        <p:spPr>
          <a:xfrm>
            <a:off x="666750" y="1295400"/>
            <a:ext cx="11134725" cy="43875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2600" dirty="0"/>
              <a:t>Zie onder meer:</a:t>
            </a:r>
          </a:p>
          <a:p>
            <a:pPr marL="457200" indent="-457200" algn="l">
              <a:buFont typeface="Arial" panose="020B0604020202020204" pitchFamily="34" charset="0"/>
              <a:buChar char="•"/>
            </a:pPr>
            <a:r>
              <a:rPr lang="nl-NL" sz="2600" b="1" dirty="0"/>
              <a:t>CSRD</a:t>
            </a:r>
            <a:r>
              <a:rPr lang="nl-NL" sz="2600" dirty="0"/>
              <a:t>: risico’s identificeren en mitigeren, informatiesystemen, materialiteit, stakeholderbetrokkenheid, toekomstgericht, plannen en doelen</a:t>
            </a:r>
            <a:br>
              <a:rPr lang="nl-NL" sz="2600" dirty="0"/>
            </a:br>
            <a:r>
              <a:rPr lang="nl-NL" sz="2600" i="1" dirty="0">
                <a:sym typeface="Wingdings" panose="05000000000000000000" pitchFamily="2" charset="2"/>
              </a:rPr>
              <a:t> data boven tafel krijgen, systemen inrichten, inzicht in de waardeketen</a:t>
            </a:r>
            <a:br>
              <a:rPr lang="nl-NL" sz="2600" i="1" dirty="0">
                <a:sym typeface="Wingdings" panose="05000000000000000000" pitchFamily="2" charset="2"/>
              </a:rPr>
            </a:br>
            <a:endParaRPr lang="nl-NL" sz="2600" i="1" dirty="0"/>
          </a:p>
          <a:p>
            <a:pPr marL="457200" indent="-457200" algn="l">
              <a:buFont typeface="Arial" panose="020B0604020202020204" pitchFamily="34" charset="0"/>
              <a:buChar char="•"/>
            </a:pPr>
            <a:r>
              <a:rPr lang="nl-NL" sz="2600" b="1" dirty="0"/>
              <a:t>SFDR</a:t>
            </a:r>
            <a:r>
              <a:rPr lang="nl-NL" sz="2600" dirty="0"/>
              <a:t>: screening, uitsluiting, classificaties (‘grijs’, ‘lichtgroen’, ‘donkergroen’), </a:t>
            </a:r>
            <a:r>
              <a:rPr lang="nl-NL" sz="2600" i="1" dirty="0">
                <a:sym typeface="Wingdings" panose="05000000000000000000" pitchFamily="2" charset="2"/>
              </a:rPr>
              <a:t> financieren duurzame groei, risico’s integreren</a:t>
            </a:r>
            <a:br>
              <a:rPr lang="nl-NL" sz="2600" i="1" dirty="0"/>
            </a:br>
            <a:endParaRPr lang="nl-NL" sz="2600" i="1" dirty="0"/>
          </a:p>
        </p:txBody>
      </p:sp>
      <p:sp>
        <p:nvSpPr>
          <p:cNvPr id="8" name="Subtitle 2">
            <a:extLst>
              <a:ext uri="{FF2B5EF4-FFF2-40B4-BE49-F238E27FC236}">
                <a16:creationId xmlns:a16="http://schemas.microsoft.com/office/drawing/2014/main" id="{43C214CA-2969-AECF-1580-F893022CF83B}"/>
              </a:ext>
            </a:extLst>
          </p:cNvPr>
          <p:cNvSpPr>
            <a:spLocks noGrp="1"/>
          </p:cNvSpPr>
          <p:nvPr>
            <p:ph type="subTitle" idx="1"/>
          </p:nvPr>
        </p:nvSpPr>
        <p:spPr>
          <a:xfrm>
            <a:off x="2983122" y="4589249"/>
            <a:ext cx="6225756" cy="1035170"/>
          </a:xfrm>
          <a:ln w="19050">
            <a:solidFill>
              <a:srgbClr val="C00000"/>
            </a:solidFill>
            <a:prstDash val="dash"/>
          </a:ln>
        </p:spPr>
        <p:txBody>
          <a:bodyPr>
            <a:noAutofit/>
          </a:bodyPr>
          <a:lstStyle/>
          <a:p>
            <a:r>
              <a:rPr lang="nl-NL" sz="3200" i="1" dirty="0"/>
              <a:t>Je hoeft niet duurzaam te zijn, zolang je er maar eerlijk over bent…</a:t>
            </a:r>
          </a:p>
        </p:txBody>
      </p:sp>
    </p:spTree>
    <p:extLst>
      <p:ext uri="{BB962C8B-B14F-4D97-AF65-F5344CB8AC3E}">
        <p14:creationId xmlns:p14="http://schemas.microsoft.com/office/powerpoint/2010/main" val="32293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1000"/>
                                        <p:tgtEl>
                                          <p:spTgt spid="8">
                                            <p:bg/>
                                          </p:spTgt>
                                        </p:tgtEl>
                                      </p:cBhvr>
                                    </p:animEffect>
                                    <p:anim calcmode="lin" valueType="num">
                                      <p:cBhvr>
                                        <p:cTn id="18" dur="1000" fill="hold"/>
                                        <p:tgtEl>
                                          <p:spTgt spid="8">
                                            <p:bg/>
                                          </p:spTgt>
                                        </p:tgtEl>
                                        <p:attrNameLst>
                                          <p:attrName>ppt_x</p:attrName>
                                        </p:attrNameLst>
                                      </p:cBhvr>
                                      <p:tavLst>
                                        <p:tav tm="0">
                                          <p:val>
                                            <p:strVal val="#ppt_x"/>
                                          </p:val>
                                        </p:tav>
                                        <p:tav tm="100000">
                                          <p:val>
                                            <p:strVal val="#ppt_x"/>
                                          </p:val>
                                        </p:tav>
                                      </p:tavLst>
                                    </p:anim>
                                    <p:anim calcmode="lin" valueType="num">
                                      <p:cBhvr>
                                        <p:cTn id="1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EED1F-F962-F9E0-5117-A1A000D46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428070-F170-FB47-5902-8FDFE4D1B0D8}"/>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DOEL VAN RAPPORTAGE</a:t>
            </a:r>
          </a:p>
        </p:txBody>
      </p:sp>
      <p:pic>
        <p:nvPicPr>
          <p:cNvPr id="5" name="Picture 4" descr="A logo with a crown&#10;&#10;AI-generated content may be incorrect.">
            <a:extLst>
              <a:ext uri="{FF2B5EF4-FFF2-40B4-BE49-F238E27FC236}">
                <a16:creationId xmlns:a16="http://schemas.microsoft.com/office/drawing/2014/main" id="{9478CCD4-4AF6-6719-DA5A-2D890675AA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7" name="Tekstvak 6">
            <a:extLst>
              <a:ext uri="{FF2B5EF4-FFF2-40B4-BE49-F238E27FC236}">
                <a16:creationId xmlns:a16="http://schemas.microsoft.com/office/drawing/2014/main" id="{45492849-5D21-1222-3244-CA2A3B5A9DB9}"/>
              </a:ext>
            </a:extLst>
          </p:cNvPr>
          <p:cNvSpPr txBox="1"/>
          <p:nvPr/>
        </p:nvSpPr>
        <p:spPr>
          <a:xfrm>
            <a:off x="4778480" y="6438412"/>
            <a:ext cx="5351145" cy="261610"/>
          </a:xfrm>
          <a:prstGeom prst="rect">
            <a:avLst/>
          </a:prstGeom>
          <a:noFill/>
        </p:spPr>
        <p:txBody>
          <a:bodyPr wrap="none" rtlCol="0">
            <a:spAutoFit/>
          </a:bodyPr>
          <a:lstStyle/>
          <a:p>
            <a:r>
              <a:rPr lang="nl-NL" sz="1100" dirty="0"/>
              <a:t>Bron: </a:t>
            </a:r>
            <a:r>
              <a:rPr lang="en-US" sz="1100" dirty="0">
                <a:hlinkClick r:id="rId3"/>
              </a:rPr>
              <a:t>Factsheet: How does the </a:t>
            </a:r>
            <a:r>
              <a:rPr lang="en-US" sz="1100" dirty="0" err="1">
                <a:hlinkClick r:id="rId3"/>
              </a:rPr>
              <a:t>eu</a:t>
            </a:r>
            <a:r>
              <a:rPr lang="en-US" sz="1100" dirty="0">
                <a:hlinkClick r:id="rId3"/>
              </a:rPr>
              <a:t> taxonomy fit within the sustainable finance framework?</a:t>
            </a:r>
            <a:endParaRPr lang="en-NL" sz="1100" dirty="0"/>
          </a:p>
        </p:txBody>
      </p:sp>
      <p:pic>
        <p:nvPicPr>
          <p:cNvPr id="11" name="Afbeelding 10">
            <a:extLst>
              <a:ext uri="{FF2B5EF4-FFF2-40B4-BE49-F238E27FC236}">
                <a16:creationId xmlns:a16="http://schemas.microsoft.com/office/drawing/2014/main" id="{572C40BE-AC67-62FD-F384-BA72D7AB5F59}"/>
              </a:ext>
            </a:extLst>
          </p:cNvPr>
          <p:cNvPicPr>
            <a:picLocks noChangeAspect="1"/>
          </p:cNvPicPr>
          <p:nvPr/>
        </p:nvPicPr>
        <p:blipFill>
          <a:blip r:embed="rId4"/>
          <a:srcRect r="53349" b="32678"/>
          <a:stretch>
            <a:fillRect/>
          </a:stretch>
        </p:blipFill>
        <p:spPr>
          <a:xfrm>
            <a:off x="756046" y="965348"/>
            <a:ext cx="4820666" cy="3606652"/>
          </a:xfrm>
          <a:prstGeom prst="rect">
            <a:avLst/>
          </a:prstGeom>
        </p:spPr>
      </p:pic>
      <p:pic>
        <p:nvPicPr>
          <p:cNvPr id="12" name="Afbeelding 11">
            <a:extLst>
              <a:ext uri="{FF2B5EF4-FFF2-40B4-BE49-F238E27FC236}">
                <a16:creationId xmlns:a16="http://schemas.microsoft.com/office/drawing/2014/main" id="{B8791F28-B987-B083-F089-F83928505C6F}"/>
              </a:ext>
            </a:extLst>
          </p:cNvPr>
          <p:cNvPicPr>
            <a:picLocks noChangeAspect="1"/>
          </p:cNvPicPr>
          <p:nvPr/>
        </p:nvPicPr>
        <p:blipFill>
          <a:blip r:embed="rId4"/>
          <a:srcRect l="46650" r="28442" b="32678"/>
          <a:stretch>
            <a:fillRect/>
          </a:stretch>
        </p:blipFill>
        <p:spPr>
          <a:xfrm>
            <a:off x="5576712" y="965348"/>
            <a:ext cx="2573866" cy="3606652"/>
          </a:xfrm>
          <a:prstGeom prst="rect">
            <a:avLst/>
          </a:prstGeom>
        </p:spPr>
      </p:pic>
      <p:pic>
        <p:nvPicPr>
          <p:cNvPr id="13" name="Afbeelding 12">
            <a:extLst>
              <a:ext uri="{FF2B5EF4-FFF2-40B4-BE49-F238E27FC236}">
                <a16:creationId xmlns:a16="http://schemas.microsoft.com/office/drawing/2014/main" id="{796A9ACB-1925-2E70-831D-06460506F221}"/>
              </a:ext>
            </a:extLst>
          </p:cNvPr>
          <p:cNvPicPr>
            <a:picLocks noChangeAspect="1"/>
          </p:cNvPicPr>
          <p:nvPr/>
        </p:nvPicPr>
        <p:blipFill>
          <a:blip r:embed="rId4"/>
          <a:srcRect l="71558" b="32678"/>
          <a:stretch>
            <a:fillRect/>
          </a:stretch>
        </p:blipFill>
        <p:spPr>
          <a:xfrm>
            <a:off x="8150578" y="965348"/>
            <a:ext cx="2939082" cy="3606652"/>
          </a:xfrm>
          <a:prstGeom prst="rect">
            <a:avLst/>
          </a:prstGeom>
        </p:spPr>
      </p:pic>
      <p:pic>
        <p:nvPicPr>
          <p:cNvPr id="14" name="Afbeelding 13">
            <a:extLst>
              <a:ext uri="{FF2B5EF4-FFF2-40B4-BE49-F238E27FC236}">
                <a16:creationId xmlns:a16="http://schemas.microsoft.com/office/drawing/2014/main" id="{83A380D6-6C81-E959-A3B0-D0BEA894CB7A}"/>
              </a:ext>
            </a:extLst>
          </p:cNvPr>
          <p:cNvPicPr>
            <a:picLocks noChangeAspect="1"/>
          </p:cNvPicPr>
          <p:nvPr/>
        </p:nvPicPr>
        <p:blipFill>
          <a:blip r:embed="rId4"/>
          <a:srcRect t="67322"/>
          <a:stretch>
            <a:fillRect/>
          </a:stretch>
        </p:blipFill>
        <p:spPr>
          <a:xfrm>
            <a:off x="756045" y="4572000"/>
            <a:ext cx="10333615" cy="1750672"/>
          </a:xfrm>
          <a:prstGeom prst="rect">
            <a:avLst/>
          </a:prstGeom>
        </p:spPr>
      </p:pic>
      <p:pic>
        <p:nvPicPr>
          <p:cNvPr id="15" name="Picture 2" descr="The new CSDDD: An overview of the EU Supply Chain Directive">
            <a:extLst>
              <a:ext uri="{FF2B5EF4-FFF2-40B4-BE49-F238E27FC236}">
                <a16:creationId xmlns:a16="http://schemas.microsoft.com/office/drawing/2014/main" id="{3C8411BD-964B-5E6C-304B-02F227A6966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30" t="13828" r="29378" b="15145"/>
          <a:stretch>
            <a:fillRect/>
          </a:stretch>
        </p:blipFill>
        <p:spPr bwMode="auto">
          <a:xfrm rot="21096645">
            <a:off x="291797" y="4067214"/>
            <a:ext cx="959556" cy="100957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1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D37FA-9DBC-A3BC-14AD-9BD8770F8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9F704-06C6-34B7-B920-158ACAC92227}"/>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DOEL VAN RAPPORTAGE</a:t>
            </a:r>
          </a:p>
        </p:txBody>
      </p:sp>
      <p:pic>
        <p:nvPicPr>
          <p:cNvPr id="5" name="Picture 4" descr="A logo with a crown&#10;&#10;AI-generated content may be incorrect.">
            <a:extLst>
              <a:ext uri="{FF2B5EF4-FFF2-40B4-BE49-F238E27FC236}">
                <a16:creationId xmlns:a16="http://schemas.microsoft.com/office/drawing/2014/main" id="{1F9F7A37-046F-DA16-554A-972FDAB0C5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7" name="Tekstvak 6">
            <a:extLst>
              <a:ext uri="{FF2B5EF4-FFF2-40B4-BE49-F238E27FC236}">
                <a16:creationId xmlns:a16="http://schemas.microsoft.com/office/drawing/2014/main" id="{CCB8750C-9880-CE94-4E98-E04B06119C11}"/>
              </a:ext>
            </a:extLst>
          </p:cNvPr>
          <p:cNvSpPr txBox="1"/>
          <p:nvPr/>
        </p:nvSpPr>
        <p:spPr>
          <a:xfrm>
            <a:off x="4778480" y="6438412"/>
            <a:ext cx="5351145" cy="261610"/>
          </a:xfrm>
          <a:prstGeom prst="rect">
            <a:avLst/>
          </a:prstGeom>
          <a:noFill/>
        </p:spPr>
        <p:txBody>
          <a:bodyPr wrap="none" rtlCol="0">
            <a:spAutoFit/>
          </a:bodyPr>
          <a:lstStyle/>
          <a:p>
            <a:r>
              <a:rPr lang="nl-NL" sz="1100" dirty="0"/>
              <a:t>Bron: </a:t>
            </a:r>
            <a:r>
              <a:rPr lang="en-US" sz="1100" dirty="0">
                <a:hlinkClick r:id="rId3"/>
              </a:rPr>
              <a:t>Factsheet: How does the </a:t>
            </a:r>
            <a:r>
              <a:rPr lang="en-US" sz="1100" dirty="0" err="1">
                <a:hlinkClick r:id="rId3"/>
              </a:rPr>
              <a:t>eu</a:t>
            </a:r>
            <a:r>
              <a:rPr lang="en-US" sz="1100" dirty="0">
                <a:hlinkClick r:id="rId3"/>
              </a:rPr>
              <a:t> taxonomy fit within the sustainable finance framework?</a:t>
            </a:r>
            <a:endParaRPr lang="en-NL" sz="1100" dirty="0"/>
          </a:p>
        </p:txBody>
      </p:sp>
      <p:pic>
        <p:nvPicPr>
          <p:cNvPr id="11" name="Afbeelding 10">
            <a:extLst>
              <a:ext uri="{FF2B5EF4-FFF2-40B4-BE49-F238E27FC236}">
                <a16:creationId xmlns:a16="http://schemas.microsoft.com/office/drawing/2014/main" id="{778B380C-6D9D-C11B-D12E-DCEC4F124D2E}"/>
              </a:ext>
            </a:extLst>
          </p:cNvPr>
          <p:cNvPicPr>
            <a:picLocks noChangeAspect="1"/>
          </p:cNvPicPr>
          <p:nvPr/>
        </p:nvPicPr>
        <p:blipFill>
          <a:blip r:embed="rId4"/>
          <a:srcRect r="53349" b="32678"/>
          <a:stretch>
            <a:fillRect/>
          </a:stretch>
        </p:blipFill>
        <p:spPr>
          <a:xfrm>
            <a:off x="756046" y="965348"/>
            <a:ext cx="4820666" cy="3606652"/>
          </a:xfrm>
          <a:prstGeom prst="rect">
            <a:avLst/>
          </a:prstGeom>
        </p:spPr>
      </p:pic>
      <p:pic>
        <p:nvPicPr>
          <p:cNvPr id="12" name="Afbeelding 11">
            <a:extLst>
              <a:ext uri="{FF2B5EF4-FFF2-40B4-BE49-F238E27FC236}">
                <a16:creationId xmlns:a16="http://schemas.microsoft.com/office/drawing/2014/main" id="{1080482A-6674-A0E1-AE3B-9D86C0EDBBB1}"/>
              </a:ext>
            </a:extLst>
          </p:cNvPr>
          <p:cNvPicPr>
            <a:picLocks noChangeAspect="1"/>
          </p:cNvPicPr>
          <p:nvPr/>
        </p:nvPicPr>
        <p:blipFill>
          <a:blip r:embed="rId4"/>
          <a:srcRect l="46650" r="28442" b="32678"/>
          <a:stretch>
            <a:fillRect/>
          </a:stretch>
        </p:blipFill>
        <p:spPr>
          <a:xfrm>
            <a:off x="5576712" y="965348"/>
            <a:ext cx="2573866" cy="3606652"/>
          </a:xfrm>
          <a:prstGeom prst="rect">
            <a:avLst/>
          </a:prstGeom>
        </p:spPr>
      </p:pic>
      <p:pic>
        <p:nvPicPr>
          <p:cNvPr id="13" name="Afbeelding 12">
            <a:extLst>
              <a:ext uri="{FF2B5EF4-FFF2-40B4-BE49-F238E27FC236}">
                <a16:creationId xmlns:a16="http://schemas.microsoft.com/office/drawing/2014/main" id="{08785BDD-90D0-D828-CE01-5DBA7049D0BC}"/>
              </a:ext>
            </a:extLst>
          </p:cNvPr>
          <p:cNvPicPr>
            <a:picLocks noChangeAspect="1"/>
          </p:cNvPicPr>
          <p:nvPr/>
        </p:nvPicPr>
        <p:blipFill>
          <a:blip r:embed="rId4"/>
          <a:srcRect l="71558" b="32678"/>
          <a:stretch>
            <a:fillRect/>
          </a:stretch>
        </p:blipFill>
        <p:spPr>
          <a:xfrm>
            <a:off x="8150578" y="965348"/>
            <a:ext cx="2939082" cy="3606652"/>
          </a:xfrm>
          <a:prstGeom prst="rect">
            <a:avLst/>
          </a:prstGeom>
        </p:spPr>
      </p:pic>
      <p:pic>
        <p:nvPicPr>
          <p:cNvPr id="14" name="Afbeelding 13">
            <a:extLst>
              <a:ext uri="{FF2B5EF4-FFF2-40B4-BE49-F238E27FC236}">
                <a16:creationId xmlns:a16="http://schemas.microsoft.com/office/drawing/2014/main" id="{3879BF11-CF0A-ACAB-BC11-1993B96EBD46}"/>
              </a:ext>
            </a:extLst>
          </p:cNvPr>
          <p:cNvPicPr>
            <a:picLocks noChangeAspect="1"/>
          </p:cNvPicPr>
          <p:nvPr/>
        </p:nvPicPr>
        <p:blipFill>
          <a:blip r:embed="rId4"/>
          <a:srcRect t="67322"/>
          <a:stretch>
            <a:fillRect/>
          </a:stretch>
        </p:blipFill>
        <p:spPr>
          <a:xfrm>
            <a:off x="756045" y="4572000"/>
            <a:ext cx="10333615" cy="1750672"/>
          </a:xfrm>
          <a:prstGeom prst="rect">
            <a:avLst/>
          </a:prstGeom>
        </p:spPr>
      </p:pic>
      <p:pic>
        <p:nvPicPr>
          <p:cNvPr id="15" name="Picture 2" descr="The new CSDDD: An overview of the EU Supply Chain Directive">
            <a:extLst>
              <a:ext uri="{FF2B5EF4-FFF2-40B4-BE49-F238E27FC236}">
                <a16:creationId xmlns:a16="http://schemas.microsoft.com/office/drawing/2014/main" id="{6A18347E-9244-5F28-E705-4C57B09E527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30" t="13828" r="29378" b="15145"/>
          <a:stretch>
            <a:fillRect/>
          </a:stretch>
        </p:blipFill>
        <p:spPr bwMode="auto">
          <a:xfrm rot="21096645">
            <a:off x="291797" y="4067214"/>
            <a:ext cx="959556" cy="100957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069B-AFA4-9BEB-0F06-453B1D0D9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76E2F-3793-637E-3CB1-36FD6A3FDD38}"/>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‘The </a:t>
            </a:r>
            <a:r>
              <a:rPr lang="nl-NL" b="1" dirty="0" err="1">
                <a:solidFill>
                  <a:srgbClr val="C00000"/>
                </a:solidFill>
              </a:rPr>
              <a:t>devil</a:t>
            </a:r>
            <a:r>
              <a:rPr lang="nl-NL" b="1" dirty="0">
                <a:solidFill>
                  <a:srgbClr val="C00000"/>
                </a:solidFill>
              </a:rPr>
              <a:t> is in </a:t>
            </a:r>
            <a:r>
              <a:rPr lang="nl-NL" b="1" dirty="0" err="1">
                <a:solidFill>
                  <a:srgbClr val="C00000"/>
                </a:solidFill>
              </a:rPr>
              <a:t>the</a:t>
            </a:r>
            <a:r>
              <a:rPr lang="nl-NL" b="1" dirty="0">
                <a:solidFill>
                  <a:srgbClr val="C00000"/>
                </a:solidFill>
              </a:rPr>
              <a:t> details’</a:t>
            </a:r>
          </a:p>
        </p:txBody>
      </p:sp>
      <p:sp>
        <p:nvSpPr>
          <p:cNvPr id="3" name="Subtitle 2">
            <a:extLst>
              <a:ext uri="{FF2B5EF4-FFF2-40B4-BE49-F238E27FC236}">
                <a16:creationId xmlns:a16="http://schemas.microsoft.com/office/drawing/2014/main" id="{0FC638F7-F583-C54F-C11A-E39E782DB7A8}"/>
              </a:ext>
            </a:extLst>
          </p:cNvPr>
          <p:cNvSpPr>
            <a:spLocks noGrp="1"/>
          </p:cNvSpPr>
          <p:nvPr>
            <p:ph type="subTitle" idx="1"/>
          </p:nvPr>
        </p:nvSpPr>
        <p:spPr>
          <a:xfrm>
            <a:off x="666750" y="1295400"/>
            <a:ext cx="11134725" cy="4387561"/>
          </a:xfrm>
        </p:spPr>
        <p:txBody>
          <a:bodyPr>
            <a:noAutofit/>
          </a:bodyPr>
          <a:lstStyle/>
          <a:p>
            <a:pPr algn="l"/>
            <a:r>
              <a:rPr lang="nl-NL" sz="3000" dirty="0"/>
              <a:t>Zeker als het behoorlijk wat ‘details’ zijn…</a:t>
            </a:r>
            <a:endParaRPr lang="nl-NL" sz="3000" b="1" dirty="0"/>
          </a:p>
        </p:txBody>
      </p:sp>
      <p:pic>
        <p:nvPicPr>
          <p:cNvPr id="5" name="Picture 4" descr="A logo with a crown&#10;&#10;AI-generated content may be incorrect.">
            <a:extLst>
              <a:ext uri="{FF2B5EF4-FFF2-40B4-BE49-F238E27FC236}">
                <a16:creationId xmlns:a16="http://schemas.microsoft.com/office/drawing/2014/main" id="{8008E2A8-E1FC-0200-2D18-3F7588D2DC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13" name="Afbeelding 12">
            <a:extLst>
              <a:ext uri="{FF2B5EF4-FFF2-40B4-BE49-F238E27FC236}">
                <a16:creationId xmlns:a16="http://schemas.microsoft.com/office/drawing/2014/main" id="{84FFB438-D100-C39A-CDDE-95E61B6B201B}"/>
              </a:ext>
            </a:extLst>
          </p:cNvPr>
          <p:cNvPicPr>
            <a:picLocks noChangeAspect="1"/>
          </p:cNvPicPr>
          <p:nvPr/>
        </p:nvPicPr>
        <p:blipFill>
          <a:blip r:embed="rId3"/>
          <a:stretch>
            <a:fillRect/>
          </a:stretch>
        </p:blipFill>
        <p:spPr>
          <a:xfrm>
            <a:off x="0" y="1899376"/>
            <a:ext cx="12192000" cy="3059247"/>
          </a:xfrm>
          <a:prstGeom prst="rect">
            <a:avLst/>
          </a:prstGeom>
        </p:spPr>
      </p:pic>
      <p:pic>
        <p:nvPicPr>
          <p:cNvPr id="15" name="Afbeelding 14">
            <a:extLst>
              <a:ext uri="{FF2B5EF4-FFF2-40B4-BE49-F238E27FC236}">
                <a16:creationId xmlns:a16="http://schemas.microsoft.com/office/drawing/2014/main" id="{000CBB44-0DC3-B560-3B9D-D95CE2149936}"/>
              </a:ext>
            </a:extLst>
          </p:cNvPr>
          <p:cNvPicPr>
            <a:picLocks noChangeAspect="1"/>
          </p:cNvPicPr>
          <p:nvPr/>
        </p:nvPicPr>
        <p:blipFill>
          <a:blip r:embed="rId4"/>
          <a:stretch>
            <a:fillRect/>
          </a:stretch>
        </p:blipFill>
        <p:spPr>
          <a:xfrm>
            <a:off x="7195446" y="963827"/>
            <a:ext cx="4949575" cy="5732599"/>
          </a:xfrm>
          <a:prstGeom prst="rect">
            <a:avLst/>
          </a:prstGeom>
        </p:spPr>
      </p:pic>
      <p:sp>
        <p:nvSpPr>
          <p:cNvPr id="16" name="Tekstvak 15">
            <a:extLst>
              <a:ext uri="{FF2B5EF4-FFF2-40B4-BE49-F238E27FC236}">
                <a16:creationId xmlns:a16="http://schemas.microsoft.com/office/drawing/2014/main" id="{A3F0A7BA-C357-942B-B8E9-CA77B42F0CDD}"/>
              </a:ext>
            </a:extLst>
          </p:cNvPr>
          <p:cNvSpPr txBox="1"/>
          <p:nvPr/>
        </p:nvSpPr>
        <p:spPr>
          <a:xfrm>
            <a:off x="5680288" y="6434816"/>
            <a:ext cx="1515158" cy="261610"/>
          </a:xfrm>
          <a:prstGeom prst="rect">
            <a:avLst/>
          </a:prstGeom>
          <a:noFill/>
        </p:spPr>
        <p:txBody>
          <a:bodyPr wrap="none" rtlCol="0">
            <a:spAutoFit/>
          </a:bodyPr>
          <a:lstStyle/>
          <a:p>
            <a:r>
              <a:rPr lang="nl-NL" sz="1100" dirty="0"/>
              <a:t>Bron: FD, 9 maart 2025</a:t>
            </a:r>
            <a:endParaRPr lang="en-NL" sz="1100" dirty="0"/>
          </a:p>
        </p:txBody>
      </p:sp>
      <p:sp>
        <p:nvSpPr>
          <p:cNvPr id="17" name="Rechthoek 16">
            <a:extLst>
              <a:ext uri="{FF2B5EF4-FFF2-40B4-BE49-F238E27FC236}">
                <a16:creationId xmlns:a16="http://schemas.microsoft.com/office/drawing/2014/main" id="{12F912D4-2FB7-DB78-8600-0C5ABD685395}"/>
              </a:ext>
            </a:extLst>
          </p:cNvPr>
          <p:cNvSpPr/>
          <p:nvPr/>
        </p:nvSpPr>
        <p:spPr>
          <a:xfrm>
            <a:off x="7220160" y="3466070"/>
            <a:ext cx="1231862" cy="166817"/>
          </a:xfrm>
          <a:prstGeom prst="rect">
            <a:avLst/>
          </a:prstGeom>
          <a:solidFill>
            <a:srgbClr val="7030A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6393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6E14-5721-EC30-6EA5-BE0ECD232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09ABB-E4D8-148B-A1D1-2ED0DA94294F}"/>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RECAP</a:t>
            </a:r>
          </a:p>
        </p:txBody>
      </p:sp>
      <p:sp>
        <p:nvSpPr>
          <p:cNvPr id="3" name="Subtitle 2">
            <a:extLst>
              <a:ext uri="{FF2B5EF4-FFF2-40B4-BE49-F238E27FC236}">
                <a16:creationId xmlns:a16="http://schemas.microsoft.com/office/drawing/2014/main" id="{DB2E997D-EC7E-3152-6E7A-98A8568E6ACA}"/>
              </a:ext>
            </a:extLst>
          </p:cNvPr>
          <p:cNvSpPr>
            <a:spLocks noGrp="1"/>
          </p:cNvSpPr>
          <p:nvPr>
            <p:ph type="subTitle" idx="1"/>
          </p:nvPr>
        </p:nvSpPr>
        <p:spPr>
          <a:xfrm>
            <a:off x="666750" y="1295400"/>
            <a:ext cx="11134725" cy="4387561"/>
          </a:xfrm>
        </p:spPr>
        <p:txBody>
          <a:bodyPr>
            <a:noAutofit/>
          </a:bodyPr>
          <a:lstStyle/>
          <a:p>
            <a:pPr marL="571500" indent="-571500" algn="l">
              <a:buFont typeface="Arial" panose="020B0604020202020204" pitchFamily="34" charset="0"/>
              <a:buChar char="•"/>
            </a:pPr>
            <a:r>
              <a:rPr lang="nl-NL" sz="3200" dirty="0"/>
              <a:t>Toenemende aandacht voor duurzaamheid en rapportage</a:t>
            </a:r>
          </a:p>
          <a:p>
            <a:pPr marL="1485900" lvl="2" indent="-571500" algn="l">
              <a:buFont typeface="Arial" panose="020B0604020202020204" pitchFamily="34" charset="0"/>
              <a:buChar char="•"/>
            </a:pPr>
            <a:r>
              <a:rPr lang="nl-NL" sz="2600" dirty="0"/>
              <a:t>NFRD, CSRD/ESRS, </a:t>
            </a:r>
            <a:r>
              <a:rPr lang="nl-NL" sz="2600" dirty="0" err="1"/>
              <a:t>Taxonomy</a:t>
            </a:r>
            <a:r>
              <a:rPr lang="nl-NL" sz="2600" dirty="0"/>
              <a:t>, SFDR</a:t>
            </a:r>
            <a:endParaRPr lang="nl-NL" sz="3000" dirty="0"/>
          </a:p>
          <a:p>
            <a:pPr marL="571500" indent="-571500" algn="l">
              <a:buFont typeface="Arial" panose="020B0604020202020204" pitchFamily="34" charset="0"/>
              <a:buChar char="•"/>
            </a:pPr>
            <a:r>
              <a:rPr lang="nl-NL" sz="3200" dirty="0"/>
              <a:t>Afweging flexibiliteit en verplichte rapportage</a:t>
            </a:r>
          </a:p>
          <a:p>
            <a:pPr marL="571500" indent="-571500" algn="l">
              <a:buFont typeface="Arial" panose="020B0604020202020204" pitchFamily="34" charset="0"/>
              <a:buChar char="•"/>
            </a:pPr>
            <a:r>
              <a:rPr lang="nl-NL" sz="3200" dirty="0"/>
              <a:t>Noodzaak tot regulering</a:t>
            </a:r>
          </a:p>
          <a:p>
            <a:pPr marL="571500" indent="-571500" algn="l">
              <a:buFont typeface="Arial" panose="020B0604020202020204" pitchFamily="34" charset="0"/>
              <a:buChar char="•"/>
            </a:pPr>
            <a:r>
              <a:rPr lang="nl-NL" sz="3200" b="1" dirty="0"/>
              <a:t>Prikkels tot gedragsverandering</a:t>
            </a:r>
          </a:p>
        </p:txBody>
      </p:sp>
      <p:pic>
        <p:nvPicPr>
          <p:cNvPr id="5" name="Picture 4" descr="A logo with a crown&#10;&#10;AI-generated content may be incorrect.">
            <a:extLst>
              <a:ext uri="{FF2B5EF4-FFF2-40B4-BE49-F238E27FC236}">
                <a16:creationId xmlns:a16="http://schemas.microsoft.com/office/drawing/2014/main" id="{F8310A9E-767A-1C2D-6EE6-F396571143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4" name="TextBox 4">
            <a:extLst>
              <a:ext uri="{FF2B5EF4-FFF2-40B4-BE49-F238E27FC236}">
                <a16:creationId xmlns:a16="http://schemas.microsoft.com/office/drawing/2014/main" id="{61476753-EE53-2816-2D27-220A55093D02}"/>
              </a:ext>
            </a:extLst>
          </p:cNvPr>
          <p:cNvSpPr txBox="1"/>
          <p:nvPr/>
        </p:nvSpPr>
        <p:spPr>
          <a:xfrm>
            <a:off x="3212587" y="4973053"/>
            <a:ext cx="5839419" cy="523220"/>
          </a:xfrm>
          <a:prstGeom prst="rect">
            <a:avLst/>
          </a:prstGeom>
          <a:noFill/>
          <a:ln>
            <a:solidFill>
              <a:schemeClr val="bg1">
                <a:lumMod val="50000"/>
              </a:schemeClr>
            </a:solidFill>
            <a:prstDash val="lgDash"/>
          </a:ln>
        </p:spPr>
        <p:txBody>
          <a:bodyPr wrap="none" rtlCol="0">
            <a:spAutoFit/>
          </a:bodyPr>
          <a:lstStyle/>
          <a:p>
            <a:r>
              <a:rPr lang="en-US" sz="2800" i="1" dirty="0">
                <a:ea typeface="ヒラギノ角ゴ Pro W3" pitchFamily="-109" charset="-128"/>
                <a:cs typeface="Times New Roman" panose="02020603050405020304" pitchFamily="18" charset="0"/>
              </a:rPr>
              <a:t>“What gets measured, gets managed”</a:t>
            </a:r>
            <a:endParaRPr lang="nl-NL" sz="2800" i="1" dirty="0">
              <a:ea typeface="ヒラギノ角ゴ Pro W3" pitchFamily="-109" charset="-128"/>
              <a:cs typeface="Times New Roman" panose="02020603050405020304" pitchFamily="18" charset="0"/>
            </a:endParaRPr>
          </a:p>
        </p:txBody>
      </p:sp>
    </p:spTree>
    <p:extLst>
      <p:ext uri="{BB962C8B-B14F-4D97-AF65-F5344CB8AC3E}">
        <p14:creationId xmlns:p14="http://schemas.microsoft.com/office/powerpoint/2010/main" val="146139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7AC07-490F-545F-0DCD-5D4FEE78D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0F84A-39C3-FF24-6049-25B9E4A7E50E}"/>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STELLING</a:t>
            </a:r>
          </a:p>
        </p:txBody>
      </p:sp>
      <p:sp>
        <p:nvSpPr>
          <p:cNvPr id="3" name="Subtitle 2">
            <a:extLst>
              <a:ext uri="{FF2B5EF4-FFF2-40B4-BE49-F238E27FC236}">
                <a16:creationId xmlns:a16="http://schemas.microsoft.com/office/drawing/2014/main" id="{0357C54B-9D47-6176-99FE-4CB099B9A193}"/>
              </a:ext>
            </a:extLst>
          </p:cNvPr>
          <p:cNvSpPr>
            <a:spLocks noGrp="1"/>
          </p:cNvSpPr>
          <p:nvPr>
            <p:ph type="subTitle" idx="1"/>
          </p:nvPr>
        </p:nvSpPr>
        <p:spPr>
          <a:xfrm>
            <a:off x="614993" y="2459967"/>
            <a:ext cx="10150774" cy="1232140"/>
          </a:xfrm>
        </p:spPr>
        <p:txBody>
          <a:bodyPr>
            <a:noAutofit/>
          </a:bodyPr>
          <a:lstStyle/>
          <a:p>
            <a:r>
              <a:rPr lang="nl-NL" sz="3200" b="1" i="1" dirty="0"/>
              <a:t>“Verplichte duurzaamheidsrapportage dwingt ondernemingen om duurzaam te zijn.”</a:t>
            </a:r>
          </a:p>
        </p:txBody>
      </p:sp>
      <p:pic>
        <p:nvPicPr>
          <p:cNvPr id="5" name="Picture 4" descr="A logo with a crown&#10;&#10;AI-generated content may be incorrect.">
            <a:extLst>
              <a:ext uri="{FF2B5EF4-FFF2-40B4-BE49-F238E27FC236}">
                <a16:creationId xmlns:a16="http://schemas.microsoft.com/office/drawing/2014/main" id="{9F43B89E-8245-0F9D-6A1A-EB23BE512A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130829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6E09E-2E5A-AF65-41BB-D394B35E7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C0F7F-932B-42D0-8C53-D83FAD075B5C}"/>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STELLING</a:t>
            </a:r>
          </a:p>
        </p:txBody>
      </p:sp>
      <p:sp>
        <p:nvSpPr>
          <p:cNvPr id="3" name="Subtitle 2">
            <a:extLst>
              <a:ext uri="{FF2B5EF4-FFF2-40B4-BE49-F238E27FC236}">
                <a16:creationId xmlns:a16="http://schemas.microsoft.com/office/drawing/2014/main" id="{D7BF3CE2-16E1-6736-FC28-A5B32169DFDA}"/>
              </a:ext>
            </a:extLst>
          </p:cNvPr>
          <p:cNvSpPr>
            <a:spLocks noGrp="1"/>
          </p:cNvSpPr>
          <p:nvPr>
            <p:ph type="subTitle" idx="1"/>
          </p:nvPr>
        </p:nvSpPr>
        <p:spPr>
          <a:xfrm>
            <a:off x="614993" y="2459967"/>
            <a:ext cx="10150774" cy="1232140"/>
          </a:xfrm>
        </p:spPr>
        <p:txBody>
          <a:bodyPr>
            <a:noAutofit/>
          </a:bodyPr>
          <a:lstStyle/>
          <a:p>
            <a:r>
              <a:rPr lang="nl-NL" sz="3200" b="1" i="1" dirty="0"/>
              <a:t>“Bedrijven kunnen hun geld beter investeren in werkelijke duurzaamheidsinitiatieven (dan in rapportage).”</a:t>
            </a:r>
          </a:p>
        </p:txBody>
      </p:sp>
      <p:pic>
        <p:nvPicPr>
          <p:cNvPr id="5" name="Picture 4" descr="A logo with a crown&#10;&#10;AI-generated content may be incorrect.">
            <a:extLst>
              <a:ext uri="{FF2B5EF4-FFF2-40B4-BE49-F238E27FC236}">
                <a16:creationId xmlns:a16="http://schemas.microsoft.com/office/drawing/2014/main" id="{99C45A0C-F96B-5EB9-AFC7-A0A8519741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12940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4BF6-154C-417A-0DA4-3C074D3006F3}"/>
              </a:ext>
            </a:extLst>
          </p:cNvPr>
          <p:cNvSpPr>
            <a:spLocks noGrp="1"/>
          </p:cNvSpPr>
          <p:nvPr>
            <p:ph type="title"/>
          </p:nvPr>
        </p:nvSpPr>
        <p:spPr/>
        <p:txBody>
          <a:bodyPr/>
          <a:lstStyle/>
          <a:p>
            <a:r>
              <a:rPr lang="en-US" b="1" dirty="0">
                <a:solidFill>
                  <a:srgbClr val="C00000"/>
                </a:solidFill>
              </a:rPr>
              <a:t>MOTIVATIE</a:t>
            </a:r>
          </a:p>
        </p:txBody>
      </p:sp>
      <p:sp>
        <p:nvSpPr>
          <p:cNvPr id="3" name="Content Placeholder 2">
            <a:extLst>
              <a:ext uri="{FF2B5EF4-FFF2-40B4-BE49-F238E27FC236}">
                <a16:creationId xmlns:a16="http://schemas.microsoft.com/office/drawing/2014/main" id="{14555511-5F0D-42DF-B3DB-9A5CF233F3A9}"/>
              </a:ext>
            </a:extLst>
          </p:cNvPr>
          <p:cNvSpPr>
            <a:spLocks noGrp="1"/>
          </p:cNvSpPr>
          <p:nvPr>
            <p:ph idx="1"/>
          </p:nvPr>
        </p:nvSpPr>
        <p:spPr>
          <a:xfrm>
            <a:off x="745921" y="1800458"/>
            <a:ext cx="10515600" cy="4351338"/>
          </a:xfrm>
        </p:spPr>
        <p:txBody>
          <a:bodyPr vert="horz" lIns="91440" tIns="45720" rIns="91440" bIns="45720" rtlCol="0" anchor="t">
            <a:normAutofit/>
          </a:bodyPr>
          <a:lstStyle/>
          <a:p>
            <a:pPr>
              <a:lnSpc>
                <a:spcPct val="150000"/>
              </a:lnSpc>
            </a:pPr>
            <a:r>
              <a:rPr lang="en-US" b="1" dirty="0" err="1"/>
              <a:t>Krapte</a:t>
            </a:r>
            <a:r>
              <a:rPr lang="en-US" b="1" dirty="0"/>
              <a:t> op de </a:t>
            </a:r>
            <a:r>
              <a:rPr lang="en-US" b="1" dirty="0" err="1"/>
              <a:t>arbeidsmarkt</a:t>
            </a:r>
            <a:endParaRPr lang="en-US" b="1" dirty="0"/>
          </a:p>
          <a:p>
            <a:pPr>
              <a:lnSpc>
                <a:spcPct val="150000"/>
              </a:lnSpc>
            </a:pPr>
            <a:r>
              <a:rPr lang="en-US" b="1" dirty="0" err="1"/>
              <a:t>Ingewikkeld</a:t>
            </a:r>
            <a:r>
              <a:rPr lang="en-US" b="1" dirty="0"/>
              <a:t> </a:t>
            </a:r>
            <a:r>
              <a:rPr lang="en-US" b="1" dirty="0" err="1"/>
              <a:t>belastingen</a:t>
            </a:r>
            <a:r>
              <a:rPr lang="en-US" b="1" dirty="0"/>
              <a:t> </a:t>
            </a:r>
            <a:r>
              <a:rPr lang="en-US" b="1" dirty="0" err="1"/>
              <a:t>en</a:t>
            </a:r>
            <a:r>
              <a:rPr lang="en-US" b="1" dirty="0"/>
              <a:t> </a:t>
            </a:r>
            <a:r>
              <a:rPr lang="en-US" b="1" dirty="0" err="1"/>
              <a:t>toeslagenstelsel</a:t>
            </a:r>
            <a:endParaRPr lang="en-US" b="1" dirty="0"/>
          </a:p>
          <a:p>
            <a:pPr>
              <a:lnSpc>
                <a:spcPct val="150000"/>
              </a:lnSpc>
            </a:pPr>
            <a:r>
              <a:rPr lang="en-US" b="1" dirty="0"/>
              <a:t>Veel </a:t>
            </a:r>
            <a:r>
              <a:rPr lang="en-US" b="1" dirty="0" err="1"/>
              <a:t>mensen</a:t>
            </a:r>
            <a:r>
              <a:rPr lang="en-US" b="1" dirty="0"/>
              <a:t> </a:t>
            </a:r>
            <a:r>
              <a:rPr lang="en-US" b="1" dirty="0" err="1"/>
              <a:t>nog</a:t>
            </a:r>
            <a:r>
              <a:rPr lang="en-US" b="1" dirty="0"/>
              <a:t> steeds </a:t>
            </a:r>
            <a:r>
              <a:rPr lang="en-US" b="1" dirty="0" err="1"/>
              <a:t>aan</a:t>
            </a:r>
            <a:r>
              <a:rPr lang="en-US" b="1" dirty="0"/>
              <a:t> de </a:t>
            </a:r>
            <a:r>
              <a:rPr lang="en-US" b="1" dirty="0" err="1"/>
              <a:t>kant</a:t>
            </a:r>
            <a:r>
              <a:rPr lang="en-US" b="1" dirty="0"/>
              <a:t> of met </a:t>
            </a:r>
            <a:r>
              <a:rPr lang="en-US" b="1" dirty="0" err="1"/>
              <a:t>kleine</a:t>
            </a:r>
            <a:r>
              <a:rPr lang="en-US" b="1" dirty="0"/>
              <a:t> </a:t>
            </a:r>
            <a:r>
              <a:rPr lang="en-US" b="1" dirty="0" err="1"/>
              <a:t>banen</a:t>
            </a:r>
            <a:endParaRPr lang="en-US" b="1" dirty="0"/>
          </a:p>
          <a:p>
            <a:pPr>
              <a:lnSpc>
                <a:spcPct val="150000"/>
              </a:lnSpc>
            </a:pPr>
            <a:r>
              <a:rPr lang="en-US" b="1" dirty="0"/>
              <a:t>Vaak </a:t>
            </a:r>
            <a:r>
              <a:rPr lang="en-US" b="1" dirty="0" err="1"/>
              <a:t>gestelde</a:t>
            </a:r>
            <a:r>
              <a:rPr lang="en-US" b="1" dirty="0"/>
              <a:t> </a:t>
            </a:r>
            <a:r>
              <a:rPr lang="en-US" b="1" dirty="0" err="1"/>
              <a:t>vraag</a:t>
            </a:r>
            <a:r>
              <a:rPr lang="en-US" b="1" dirty="0"/>
              <a:t>: </a:t>
            </a:r>
            <a:r>
              <a:rPr lang="en-US" b="1" dirty="0" err="1"/>
              <a:t>Loont</a:t>
            </a:r>
            <a:r>
              <a:rPr lang="en-US" b="1" dirty="0"/>
              <a:t> </a:t>
            </a:r>
            <a:r>
              <a:rPr lang="en-US" b="1" dirty="0" err="1"/>
              <a:t>werken</a:t>
            </a:r>
            <a:r>
              <a:rPr lang="en-US" b="1" dirty="0"/>
              <a:t> in Nederland </a:t>
            </a:r>
            <a:r>
              <a:rPr lang="en-US" b="1" dirty="0" err="1"/>
              <a:t>nog</a:t>
            </a:r>
            <a:r>
              <a:rPr lang="en-US" b="1" dirty="0"/>
              <a:t> </a:t>
            </a:r>
            <a:r>
              <a:rPr lang="en-US" b="1" dirty="0" err="1"/>
              <a:t>wel</a:t>
            </a:r>
            <a:r>
              <a:rPr lang="en-US" b="1" dirty="0"/>
              <a:t>?</a:t>
            </a:r>
          </a:p>
        </p:txBody>
      </p:sp>
      <p:pic>
        <p:nvPicPr>
          <p:cNvPr id="4" name="Picture 4" descr="A logo with a crown&#10;&#10;AI-generated content may be incorrect.">
            <a:extLst>
              <a:ext uri="{FF2B5EF4-FFF2-40B4-BE49-F238E27FC236}">
                <a16:creationId xmlns:a16="http://schemas.microsoft.com/office/drawing/2014/main" id="{245B6F18-9906-270B-F9A1-A76A90215A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3710024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1516-13AB-7410-2839-3F37EB5A0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D7555-BAD9-B3FC-5800-1987810B4431}"/>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STELLING</a:t>
            </a:r>
          </a:p>
        </p:txBody>
      </p:sp>
      <p:sp>
        <p:nvSpPr>
          <p:cNvPr id="3" name="Subtitle 2">
            <a:extLst>
              <a:ext uri="{FF2B5EF4-FFF2-40B4-BE49-F238E27FC236}">
                <a16:creationId xmlns:a16="http://schemas.microsoft.com/office/drawing/2014/main" id="{E891106E-0088-3F3E-BADD-3796D384422A}"/>
              </a:ext>
            </a:extLst>
          </p:cNvPr>
          <p:cNvSpPr>
            <a:spLocks noGrp="1"/>
          </p:cNvSpPr>
          <p:nvPr>
            <p:ph type="subTitle" idx="1"/>
          </p:nvPr>
        </p:nvSpPr>
        <p:spPr>
          <a:xfrm>
            <a:off x="614993" y="2459967"/>
            <a:ext cx="10150774" cy="1232140"/>
          </a:xfrm>
        </p:spPr>
        <p:txBody>
          <a:bodyPr>
            <a:noAutofit/>
          </a:bodyPr>
          <a:lstStyle/>
          <a:p>
            <a:r>
              <a:rPr lang="nl-NL" sz="3200" b="1" i="1" dirty="0"/>
              <a:t>“</a:t>
            </a:r>
            <a:r>
              <a:rPr lang="nl-NL" sz="3200" b="1" i="1" dirty="0" err="1"/>
              <a:t>Less</a:t>
            </a:r>
            <a:r>
              <a:rPr lang="nl-NL" sz="3200" b="1" i="1" dirty="0"/>
              <a:t> is more.”</a:t>
            </a:r>
          </a:p>
          <a:p>
            <a:endParaRPr lang="nl-NL" sz="3200" i="1" dirty="0"/>
          </a:p>
          <a:p>
            <a:r>
              <a:rPr lang="nl-NL" sz="2000" i="1" dirty="0"/>
              <a:t>(als het gaat om rapportage)</a:t>
            </a:r>
          </a:p>
        </p:txBody>
      </p:sp>
      <p:pic>
        <p:nvPicPr>
          <p:cNvPr id="5" name="Picture 4" descr="A logo with a crown&#10;&#10;AI-generated content may be incorrect.">
            <a:extLst>
              <a:ext uri="{FF2B5EF4-FFF2-40B4-BE49-F238E27FC236}">
                <a16:creationId xmlns:a16="http://schemas.microsoft.com/office/drawing/2014/main" id="{A7889F6D-06DB-B994-DAF7-79AAE56E6E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4002706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9F9E7-9B25-75A1-2F27-A8091318A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C816A-D349-FB53-C00C-A3CDA8C4E746}"/>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STELLING</a:t>
            </a:r>
          </a:p>
        </p:txBody>
      </p:sp>
      <p:sp>
        <p:nvSpPr>
          <p:cNvPr id="3" name="Subtitle 2">
            <a:extLst>
              <a:ext uri="{FF2B5EF4-FFF2-40B4-BE49-F238E27FC236}">
                <a16:creationId xmlns:a16="http://schemas.microsoft.com/office/drawing/2014/main" id="{9D59C026-B908-39D2-ED2A-DB57AAD3C3D6}"/>
              </a:ext>
            </a:extLst>
          </p:cNvPr>
          <p:cNvSpPr>
            <a:spLocks noGrp="1"/>
          </p:cNvSpPr>
          <p:nvPr>
            <p:ph type="subTitle" idx="1"/>
          </p:nvPr>
        </p:nvSpPr>
        <p:spPr>
          <a:xfrm>
            <a:off x="614993" y="2459967"/>
            <a:ext cx="10832260" cy="1232140"/>
          </a:xfrm>
        </p:spPr>
        <p:txBody>
          <a:bodyPr>
            <a:noAutofit/>
          </a:bodyPr>
          <a:lstStyle/>
          <a:p>
            <a:r>
              <a:rPr lang="nl-NL" sz="3200" b="1" i="1" dirty="0"/>
              <a:t>“De verplichtingen op het gebied van duurzaamheidsrapportage schieten hun doel voorbij.”</a:t>
            </a:r>
          </a:p>
        </p:txBody>
      </p:sp>
      <p:pic>
        <p:nvPicPr>
          <p:cNvPr id="5" name="Picture 4" descr="A logo with a crown&#10;&#10;AI-generated content may be incorrect.">
            <a:extLst>
              <a:ext uri="{FF2B5EF4-FFF2-40B4-BE49-F238E27FC236}">
                <a16:creationId xmlns:a16="http://schemas.microsoft.com/office/drawing/2014/main" id="{083F2011-D6FB-44B2-1840-32AA445BE2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3006237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44224-85C5-FD26-EDF7-D5841F6C4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326EF-F4C6-753C-CAF6-E6F8B0E393A5}"/>
              </a:ext>
            </a:extLst>
          </p:cNvPr>
          <p:cNvSpPr>
            <a:spLocks noGrp="1"/>
          </p:cNvSpPr>
          <p:nvPr>
            <p:ph type="ctrTitle"/>
          </p:nvPr>
        </p:nvSpPr>
        <p:spPr>
          <a:xfrm>
            <a:off x="1028700" y="238993"/>
            <a:ext cx="9639300" cy="846857"/>
          </a:xfrm>
        </p:spPr>
        <p:txBody>
          <a:bodyPr>
            <a:normAutofit fontScale="90000"/>
          </a:bodyPr>
          <a:lstStyle/>
          <a:p>
            <a:pPr algn="l"/>
            <a:r>
              <a:rPr lang="nl-NL" b="1" dirty="0">
                <a:solidFill>
                  <a:srgbClr val="C00000"/>
                </a:solidFill>
              </a:rPr>
              <a:t>RECAP</a:t>
            </a:r>
          </a:p>
        </p:txBody>
      </p:sp>
      <p:pic>
        <p:nvPicPr>
          <p:cNvPr id="5" name="Picture 4" descr="A logo with a crown&#10;&#10;AI-generated content may be incorrect.">
            <a:extLst>
              <a:ext uri="{FF2B5EF4-FFF2-40B4-BE49-F238E27FC236}">
                <a16:creationId xmlns:a16="http://schemas.microsoft.com/office/drawing/2014/main" id="{50D3F20D-BA10-8C26-1FA6-D3F59A169F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9" name="Picture 2" descr="Climate Change | Globecartoon - Political Cartoons - Patrick Chappatte">
            <a:extLst>
              <a:ext uri="{FF2B5EF4-FFF2-40B4-BE49-F238E27FC236}">
                <a16:creationId xmlns:a16="http://schemas.microsoft.com/office/drawing/2014/main" id="{2E455726-C771-C432-5536-DB36134A8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961" y="1155400"/>
            <a:ext cx="6845474" cy="471875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8D6542D3-7E7E-E859-1111-BA2922962FA2}"/>
              </a:ext>
            </a:extLst>
          </p:cNvPr>
          <p:cNvSpPr txBox="1"/>
          <p:nvPr/>
        </p:nvSpPr>
        <p:spPr>
          <a:xfrm>
            <a:off x="6473803" y="5943707"/>
            <a:ext cx="2460930" cy="230832"/>
          </a:xfrm>
          <a:prstGeom prst="rect">
            <a:avLst/>
          </a:prstGeom>
          <a:noFill/>
        </p:spPr>
        <p:txBody>
          <a:bodyPr wrap="none" rtlCol="0">
            <a:spAutoFit/>
          </a:bodyPr>
          <a:lstStyle/>
          <a:p>
            <a:r>
              <a:rPr lang="nl-NL" sz="900" dirty="0">
                <a:solidFill>
                  <a:schemeClr val="bg1">
                    <a:lumMod val="50000"/>
                  </a:schemeClr>
                </a:solidFill>
              </a:rPr>
              <a:t>Bron: https://chappatte.com/en/climate-change</a:t>
            </a:r>
            <a:endParaRPr lang="en-NL" sz="900" dirty="0">
              <a:solidFill>
                <a:schemeClr val="bg1">
                  <a:lumMod val="50000"/>
                </a:schemeClr>
              </a:solidFill>
            </a:endParaRPr>
          </a:p>
        </p:txBody>
      </p:sp>
    </p:spTree>
    <p:extLst>
      <p:ext uri="{BB962C8B-B14F-4D97-AF65-F5344CB8AC3E}">
        <p14:creationId xmlns:p14="http://schemas.microsoft.com/office/powerpoint/2010/main" val="4213096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50277"/>
          </a:xfrm>
        </p:spPr>
        <p:txBody>
          <a:bodyPr/>
          <a:lstStyle/>
          <a:p>
            <a:r>
              <a:rPr lang="nl-NL" b="1" dirty="0">
                <a:solidFill>
                  <a:srgbClr val="C00000"/>
                </a:solidFill>
              </a:rPr>
              <a:t>BEDANKT!</a:t>
            </a:r>
          </a:p>
        </p:txBody>
      </p:sp>
      <p:pic>
        <p:nvPicPr>
          <p:cNvPr id="5" name="Picture 4" descr="A logo with a crown&#10;&#10;AI-generated content may be incorrect.">
            <a:extLst>
              <a:ext uri="{FF2B5EF4-FFF2-40B4-BE49-F238E27FC236}">
                <a16:creationId xmlns:a16="http://schemas.microsoft.com/office/drawing/2014/main" id="{995ED949-2A63-826C-D49F-480F0F6AA5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810935"/>
            <a:ext cx="990600" cy="920115"/>
          </a:xfrm>
          <a:prstGeom prst="rect">
            <a:avLst/>
          </a:prstGeom>
          <a:noFill/>
          <a:ln>
            <a:noFill/>
          </a:ln>
        </p:spPr>
      </p:pic>
      <p:sp>
        <p:nvSpPr>
          <p:cNvPr id="4" name="TextBox 4">
            <a:extLst>
              <a:ext uri="{FF2B5EF4-FFF2-40B4-BE49-F238E27FC236}">
                <a16:creationId xmlns:a16="http://schemas.microsoft.com/office/drawing/2014/main" id="{1FC165B8-EF71-53AC-2B04-A78F51BAAEAE}"/>
              </a:ext>
            </a:extLst>
          </p:cNvPr>
          <p:cNvSpPr txBox="1"/>
          <p:nvPr/>
        </p:nvSpPr>
        <p:spPr>
          <a:xfrm>
            <a:off x="3886200" y="2552700"/>
            <a:ext cx="5929604" cy="2754728"/>
          </a:xfrm>
          <a:prstGeom prst="rect">
            <a:avLst/>
          </a:prstGeom>
        </p:spPr>
        <p:txBody>
          <a:bodyPr wrap="square" lIns="0" tIns="0" rIns="0" bIns="0" rtlCol="0" anchor="t">
            <a:spAutoFit/>
          </a:bodyPr>
          <a:lstStyle/>
          <a:p>
            <a:pPr algn="l">
              <a:lnSpc>
                <a:spcPts val="4407"/>
              </a:lnSpc>
            </a:pPr>
            <a:endParaRPr lang="en-US" sz="2200" b="1" dirty="0">
              <a:solidFill>
                <a:srgbClr val="0F0866"/>
              </a:solidFill>
              <a:ea typeface="Roboto Bold"/>
              <a:cs typeface="Roboto Bold"/>
              <a:sym typeface="Roboto Bold"/>
            </a:endParaRPr>
          </a:p>
          <a:p>
            <a:pPr algn="l">
              <a:lnSpc>
                <a:spcPts val="4407"/>
              </a:lnSpc>
            </a:pPr>
            <a:r>
              <a:rPr lang="en-US" sz="2200" dirty="0">
                <a:ea typeface="Roboto Bold"/>
                <a:cs typeface="Arial" panose="020B0604020202020204" pitchFamily="34" charset="0"/>
                <a:sym typeface="Roboto Bold"/>
              </a:rPr>
              <a:t>dr. S.F.W. (Steffie) </a:t>
            </a:r>
            <a:r>
              <a:rPr lang="en-US" sz="2200" dirty="0" err="1">
                <a:ea typeface="Roboto Bold"/>
                <a:cs typeface="Arial" panose="020B0604020202020204" pitchFamily="34" charset="0"/>
                <a:sym typeface="Roboto Bold"/>
              </a:rPr>
              <a:t>Vereijken</a:t>
            </a:r>
            <a:r>
              <a:rPr lang="en-US" sz="2200" dirty="0">
                <a:ea typeface="Roboto Bold"/>
                <a:cs typeface="Arial" panose="020B0604020202020204" pitchFamily="34" charset="0"/>
                <a:sym typeface="Roboto Bold"/>
              </a:rPr>
              <a:t> van den Bosch LLM MSc</a:t>
            </a:r>
          </a:p>
          <a:p>
            <a:pPr algn="l">
              <a:lnSpc>
                <a:spcPts val="4407"/>
              </a:lnSpc>
            </a:pPr>
            <a:r>
              <a:rPr lang="en-US" sz="2200" dirty="0">
                <a:ea typeface="Roboto Bold"/>
                <a:cs typeface="Arial" panose="020B0604020202020204" pitchFamily="34" charset="0"/>
                <a:sym typeface="Roboto Bold"/>
              </a:rPr>
              <a:t>Tilburg University (TLS)</a:t>
            </a:r>
          </a:p>
          <a:p>
            <a:pPr algn="l">
              <a:lnSpc>
                <a:spcPts val="4407"/>
              </a:lnSpc>
            </a:pPr>
            <a:r>
              <a:rPr lang="en-US" sz="2200" dirty="0">
                <a:solidFill>
                  <a:srgbClr val="0F0866"/>
                </a:solidFill>
                <a:ea typeface="Roboto Bold"/>
                <a:cs typeface="Arial" panose="020B0604020202020204" pitchFamily="34" charset="0"/>
                <a:sym typeface="Roboto Bold"/>
                <a:hlinkClick r:id="rId3"/>
              </a:rPr>
              <a:t>s.f.w.vdnbosch@tilburguniversity.edu</a:t>
            </a:r>
            <a:r>
              <a:rPr lang="en-US" sz="2200" dirty="0">
                <a:solidFill>
                  <a:srgbClr val="0F0866"/>
                </a:solidFill>
                <a:ea typeface="Roboto Bold"/>
                <a:cs typeface="Arial" panose="020B0604020202020204" pitchFamily="34" charset="0"/>
                <a:sym typeface="Roboto Bold"/>
              </a:rPr>
              <a:t> </a:t>
            </a:r>
          </a:p>
          <a:p>
            <a:pPr algn="l">
              <a:lnSpc>
                <a:spcPts val="4407"/>
              </a:lnSpc>
            </a:pPr>
            <a:endParaRPr lang="en-US" sz="2200" b="1" dirty="0">
              <a:solidFill>
                <a:srgbClr val="0F0866"/>
              </a:solidFill>
              <a:ea typeface="Roboto Bold"/>
              <a:cs typeface="Roboto Bold"/>
              <a:sym typeface="Roboto Bold"/>
            </a:endParaRPr>
          </a:p>
        </p:txBody>
      </p:sp>
      <p:pic>
        <p:nvPicPr>
          <p:cNvPr id="1026" name="Picture 2" descr="Risicomanagement als route naar duurzaam ondernemen ...">
            <a:extLst>
              <a:ext uri="{FF2B5EF4-FFF2-40B4-BE49-F238E27FC236}">
                <a16:creationId xmlns:a16="http://schemas.microsoft.com/office/drawing/2014/main" id="{1E2C8A5F-5C38-2F2C-D2E2-E61D136CD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035" y="2215564"/>
            <a:ext cx="223599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31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937" y="1122363"/>
            <a:ext cx="10138064" cy="1361064"/>
          </a:xfrm>
        </p:spPr>
        <p:txBody>
          <a:bodyPr>
            <a:normAutofit/>
          </a:bodyPr>
          <a:lstStyle/>
          <a:p>
            <a:pPr algn="l"/>
            <a:r>
              <a:rPr lang="nl-NL" sz="4400" b="1" dirty="0">
                <a:solidFill>
                  <a:srgbClr val="C00000"/>
                </a:solidFill>
              </a:rPr>
              <a:t>   </a:t>
            </a:r>
            <a:endParaRPr lang="en-US" sz="4400" b="1" dirty="0">
              <a:solidFill>
                <a:srgbClr val="C00000"/>
              </a:solidFill>
            </a:endParaRPr>
          </a:p>
        </p:txBody>
      </p:sp>
      <p:sp>
        <p:nvSpPr>
          <p:cNvPr id="3" name="Subtitle 2"/>
          <p:cNvSpPr>
            <a:spLocks noGrp="1"/>
          </p:cNvSpPr>
          <p:nvPr>
            <p:ph type="subTitle" idx="1"/>
          </p:nvPr>
        </p:nvSpPr>
        <p:spPr>
          <a:xfrm>
            <a:off x="1109133" y="2777067"/>
            <a:ext cx="10041467" cy="3144739"/>
          </a:xfrm>
        </p:spPr>
        <p:txBody>
          <a:bodyPr>
            <a:normAutofit/>
          </a:bodyPr>
          <a:lstStyle/>
          <a:p>
            <a:r>
              <a:rPr lang="en-GB" sz="3500" dirty="0"/>
              <a:t> </a:t>
            </a:r>
            <a:r>
              <a:rPr lang="en-GB" sz="4000" b="1" dirty="0">
                <a:solidFill>
                  <a:srgbClr val="C00000"/>
                </a:solidFill>
              </a:rPr>
              <a:t>FISCALE STIMULERING VAN INNOVATIE: INZICHTEN EN AANDACHTSPUNTEN </a:t>
            </a:r>
          </a:p>
          <a:p>
            <a:endParaRPr lang="en-GB" dirty="0">
              <a:solidFill>
                <a:srgbClr val="C00000"/>
              </a:solidFill>
            </a:endParaRPr>
          </a:p>
          <a:p>
            <a:r>
              <a:rPr lang="en-GB" b="1" dirty="0"/>
              <a:t>Mart van Hulten</a:t>
            </a:r>
          </a:p>
          <a:p>
            <a:endParaRPr lang="en-GB" dirty="0"/>
          </a:p>
          <a:p>
            <a:endParaRPr lang="nl-NL" b="1" dirty="0"/>
          </a:p>
        </p:txBody>
      </p:sp>
      <p:pic>
        <p:nvPicPr>
          <p:cNvPr id="4" name="Picture 3" descr="http://www.belastingwetenschap.nl/files/images/pen.1393949393.jpg"/>
          <p:cNvPicPr/>
          <p:nvPr/>
        </p:nvPicPr>
        <p:blipFill>
          <a:blip r:embed="rId3">
            <a:extLst>
              <a:ext uri="{28A0092B-C50C-407E-A947-70E740481C1C}">
                <a14:useLocalDpi xmlns:a14="http://schemas.microsoft.com/office/drawing/2010/main" val="0"/>
              </a:ext>
            </a:extLst>
          </a:blip>
          <a:srcRect/>
          <a:stretch>
            <a:fillRect/>
          </a:stretch>
        </p:blipFill>
        <p:spPr bwMode="auto">
          <a:xfrm>
            <a:off x="6183580" y="560243"/>
            <a:ext cx="5214258" cy="1361064"/>
          </a:xfrm>
          <a:prstGeom prst="rect">
            <a:avLst/>
          </a:prstGeom>
          <a:noFill/>
          <a:ln>
            <a:noFill/>
          </a:ln>
        </p:spPr>
      </p:pic>
      <p:sp>
        <p:nvSpPr>
          <p:cNvPr id="5" name="TextBox 4"/>
          <p:cNvSpPr txBox="1"/>
          <p:nvPr/>
        </p:nvSpPr>
        <p:spPr>
          <a:xfrm>
            <a:off x="8790709" y="6483927"/>
            <a:ext cx="3127663" cy="276999"/>
          </a:xfrm>
          <a:prstGeom prst="rect">
            <a:avLst/>
          </a:prstGeom>
          <a:noFill/>
        </p:spPr>
        <p:txBody>
          <a:bodyPr wrap="square" rtlCol="0">
            <a:spAutoFit/>
          </a:bodyPr>
          <a:lstStyle/>
          <a:p>
            <a:r>
              <a:rPr lang="nl-NL" sz="1200" dirty="0">
                <a:solidFill>
                  <a:srgbClr val="C00000"/>
                </a:solidFill>
              </a:rPr>
              <a:t>Vereniging voor Belastingwetenschap 2026</a:t>
            </a:r>
            <a:endParaRPr lang="en-US" sz="1200" dirty="0">
              <a:solidFill>
                <a:srgbClr val="C00000"/>
              </a:solidFill>
            </a:endParaRPr>
          </a:p>
        </p:txBody>
      </p:sp>
      <p:sp>
        <p:nvSpPr>
          <p:cNvPr id="7" name="Footer Placeholder 6"/>
          <p:cNvSpPr>
            <a:spLocks noGrp="1"/>
          </p:cNvSpPr>
          <p:nvPr>
            <p:ph type="ftr" sz="quarter" idx="11"/>
          </p:nvPr>
        </p:nvSpPr>
        <p:spPr/>
        <p:txBody>
          <a:bodyPr/>
          <a:lstStyle/>
          <a:p>
            <a:endParaRPr lang="en-US" dirty="0"/>
          </a:p>
        </p:txBody>
      </p:sp>
      <p:pic>
        <p:nvPicPr>
          <p:cNvPr id="6" name="Picture 5" descr="A logo with a crown&#10;&#10;AI-generated content may be incorrect.">
            <a:extLst>
              <a:ext uri="{FF2B5EF4-FFF2-40B4-BE49-F238E27FC236}">
                <a16:creationId xmlns:a16="http://schemas.microsoft.com/office/drawing/2014/main" id="{97ADE737-C48F-5E59-2480-BF5E95AAD3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60" y="202248"/>
            <a:ext cx="2623339" cy="2436678"/>
          </a:xfrm>
          <a:prstGeom prst="rect">
            <a:avLst/>
          </a:prstGeom>
          <a:noFill/>
          <a:ln>
            <a:noFill/>
          </a:ln>
        </p:spPr>
      </p:pic>
      <p:pic>
        <p:nvPicPr>
          <p:cNvPr id="8" name="Picture 7">
            <a:extLst>
              <a:ext uri="{FF2B5EF4-FFF2-40B4-BE49-F238E27FC236}">
                <a16:creationId xmlns:a16="http://schemas.microsoft.com/office/drawing/2014/main" id="{6E898289-65FB-6A7D-8760-92A278219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07" y="5326854"/>
            <a:ext cx="1477506" cy="1470821"/>
          </a:xfrm>
          <a:prstGeom prst="rect">
            <a:avLst/>
          </a:prstGeom>
        </p:spPr>
      </p:pic>
    </p:spTree>
    <p:extLst>
      <p:ext uri="{BB962C8B-B14F-4D97-AF65-F5344CB8AC3E}">
        <p14:creationId xmlns:p14="http://schemas.microsoft.com/office/powerpoint/2010/main" val="2627020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ack text on a white background&#10;&#10;AI-generated content may be incorrect.">
            <a:extLst>
              <a:ext uri="{FF2B5EF4-FFF2-40B4-BE49-F238E27FC236}">
                <a16:creationId xmlns:a16="http://schemas.microsoft.com/office/drawing/2014/main" id="{04C2B488-520C-9464-F413-B32148075D80}"/>
              </a:ext>
            </a:extLst>
          </p:cNvPr>
          <p:cNvPicPr>
            <a:picLocks noChangeAspect="1"/>
          </p:cNvPicPr>
          <p:nvPr/>
        </p:nvPicPr>
        <p:blipFill>
          <a:blip r:embed="rId3">
            <a:extLst>
              <a:ext uri="{28A0092B-C50C-407E-A947-70E740481C1C}">
                <a14:useLocalDpi xmlns:a14="http://schemas.microsoft.com/office/drawing/2010/main" val="0"/>
              </a:ext>
            </a:extLst>
          </a:blip>
          <a:srcRect t="10470" b="22888"/>
          <a:stretch>
            <a:fillRect/>
          </a:stretch>
        </p:blipFill>
        <p:spPr>
          <a:xfrm>
            <a:off x="174060" y="5992706"/>
            <a:ext cx="5016500" cy="626301"/>
          </a:xfrm>
          <a:prstGeom prst="rect">
            <a:avLst/>
          </a:prstGeom>
        </p:spPr>
      </p:pic>
      <p:sp>
        <p:nvSpPr>
          <p:cNvPr id="2" name="Title 1"/>
          <p:cNvSpPr>
            <a:spLocks noGrp="1"/>
          </p:cNvSpPr>
          <p:nvPr>
            <p:ph type="ctrTitle"/>
          </p:nvPr>
        </p:nvSpPr>
        <p:spPr>
          <a:xfrm>
            <a:off x="174059" y="238993"/>
            <a:ext cx="11882473" cy="846857"/>
          </a:xfrm>
        </p:spPr>
        <p:txBody>
          <a:bodyPr>
            <a:normAutofit fontScale="90000"/>
          </a:bodyPr>
          <a:lstStyle/>
          <a:p>
            <a:pPr algn="l"/>
            <a:r>
              <a:rPr lang="nl-NL" b="1" dirty="0">
                <a:solidFill>
                  <a:srgbClr val="C00000"/>
                </a:solidFill>
              </a:rPr>
              <a:t>FISCALE STIMULERING VAN INNOVATIE</a:t>
            </a:r>
          </a:p>
        </p:txBody>
      </p:sp>
      <p:pic>
        <p:nvPicPr>
          <p:cNvPr id="5" name="Picture 4" descr="A logo with a crown&#10;&#10;AI-generated content may be incorrect.">
            <a:extLst>
              <a:ext uri="{FF2B5EF4-FFF2-40B4-BE49-F238E27FC236}">
                <a16:creationId xmlns:a16="http://schemas.microsoft.com/office/drawing/2014/main" id="{E2E510B6-D213-712C-0138-3435FDA64F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6" name="Picture 5" descr="A screenshot of a computer&#10;&#10;AI-generated content may be incorrect.">
            <a:extLst>
              <a:ext uri="{FF2B5EF4-FFF2-40B4-BE49-F238E27FC236}">
                <a16:creationId xmlns:a16="http://schemas.microsoft.com/office/drawing/2014/main" id="{C46398A0-8C85-CB02-39D9-645EC302A300}"/>
              </a:ext>
            </a:extLst>
          </p:cNvPr>
          <p:cNvPicPr>
            <a:picLocks noChangeAspect="1"/>
          </p:cNvPicPr>
          <p:nvPr/>
        </p:nvPicPr>
        <p:blipFill>
          <a:blip r:embed="rId5">
            <a:extLst>
              <a:ext uri="{28A0092B-C50C-407E-A947-70E740481C1C}">
                <a14:useLocalDpi xmlns:a14="http://schemas.microsoft.com/office/drawing/2010/main" val="0"/>
              </a:ext>
            </a:extLst>
          </a:blip>
          <a:srcRect l="1593" r="19976" b="18883"/>
          <a:stretch>
            <a:fillRect/>
          </a:stretch>
        </p:blipFill>
        <p:spPr>
          <a:xfrm>
            <a:off x="263373" y="1088674"/>
            <a:ext cx="6096000" cy="2340326"/>
          </a:xfrm>
          <a:prstGeom prst="rect">
            <a:avLst/>
          </a:prstGeom>
        </p:spPr>
      </p:pic>
      <p:pic>
        <p:nvPicPr>
          <p:cNvPr id="15" name="Picture 14" descr="A blue and white card with a white text&#10;&#10;AI-generated content may be incorrect.">
            <a:extLst>
              <a:ext uri="{FF2B5EF4-FFF2-40B4-BE49-F238E27FC236}">
                <a16:creationId xmlns:a16="http://schemas.microsoft.com/office/drawing/2014/main" id="{7BCF6930-42F0-AA04-3216-F24E533ED000}"/>
              </a:ext>
            </a:extLst>
          </p:cNvPr>
          <p:cNvPicPr>
            <a:picLocks noChangeAspect="1"/>
          </p:cNvPicPr>
          <p:nvPr/>
        </p:nvPicPr>
        <p:blipFill>
          <a:blip r:embed="rId6">
            <a:extLst>
              <a:ext uri="{28A0092B-C50C-407E-A947-70E740481C1C}">
                <a14:useLocalDpi xmlns:a14="http://schemas.microsoft.com/office/drawing/2010/main" val="0"/>
              </a:ext>
            </a:extLst>
          </a:blip>
          <a:srcRect l="16409" t="4104" b="1493"/>
          <a:stretch>
            <a:fillRect/>
          </a:stretch>
        </p:blipFill>
        <p:spPr>
          <a:xfrm>
            <a:off x="3695700" y="2453545"/>
            <a:ext cx="4267200" cy="3739959"/>
          </a:xfrm>
          <a:prstGeom prst="rect">
            <a:avLst/>
          </a:prstGeom>
        </p:spPr>
      </p:pic>
      <p:sp>
        <p:nvSpPr>
          <p:cNvPr id="17" name="TextBox 16">
            <a:extLst>
              <a:ext uri="{FF2B5EF4-FFF2-40B4-BE49-F238E27FC236}">
                <a16:creationId xmlns:a16="http://schemas.microsoft.com/office/drawing/2014/main" id="{CB6B3EE3-3DCF-39CE-0EA3-B24514DA079C}"/>
              </a:ext>
            </a:extLst>
          </p:cNvPr>
          <p:cNvSpPr txBox="1"/>
          <p:nvPr/>
        </p:nvSpPr>
        <p:spPr>
          <a:xfrm>
            <a:off x="7994215" y="2713684"/>
            <a:ext cx="3415430" cy="1477328"/>
          </a:xfrm>
          <a:prstGeom prst="rect">
            <a:avLst/>
          </a:prstGeom>
          <a:noFill/>
        </p:spPr>
        <p:txBody>
          <a:bodyPr wrap="square">
            <a:spAutoFit/>
          </a:bodyPr>
          <a:lstStyle/>
          <a:p>
            <a:r>
              <a:rPr lang="en-GB" sz="1800" b="0" i="0" kern="1200" dirty="0" err="1">
                <a:solidFill>
                  <a:schemeClr val="tx1"/>
                </a:solidFill>
                <a:effectLst/>
                <a:latin typeface="+mn-lt"/>
                <a:ea typeface="+mn-ea"/>
                <a:cs typeface="+mn-cs"/>
              </a:rPr>
              <a:t>O.a.</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uitbreiding</a:t>
            </a:r>
            <a:r>
              <a:rPr lang="en-GB" sz="1800" b="0" i="0" kern="1200" dirty="0">
                <a:solidFill>
                  <a:schemeClr val="tx1"/>
                </a:solidFill>
                <a:effectLst/>
                <a:latin typeface="+mn-lt"/>
                <a:ea typeface="+mn-ea"/>
                <a:cs typeface="+mn-cs"/>
              </a:rPr>
              <a:t> WBSO, </a:t>
            </a:r>
            <a:r>
              <a:rPr lang="en-GB" sz="1800" b="0" i="0" kern="1200" dirty="0" err="1">
                <a:solidFill>
                  <a:schemeClr val="tx1"/>
                </a:solidFill>
                <a:effectLst/>
                <a:latin typeface="+mn-lt"/>
                <a:ea typeface="+mn-ea"/>
                <a:cs typeface="+mn-cs"/>
              </a:rPr>
              <a:t>behoud</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innovatiebox</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voortzetting</a:t>
            </a:r>
            <a:r>
              <a:rPr lang="en-GB" dirty="0"/>
              <a:t> </a:t>
            </a:r>
            <a:r>
              <a:rPr lang="en-GB" sz="1800" b="0" i="0" kern="1200" dirty="0" err="1">
                <a:solidFill>
                  <a:schemeClr val="tx1"/>
                </a:solidFill>
                <a:effectLst/>
                <a:latin typeface="+mn-lt"/>
                <a:ea typeface="+mn-ea"/>
                <a:cs typeface="+mn-cs"/>
              </a:rPr>
              <a:t>expatregeling</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en</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aantrekkelijker</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fiscaal</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klimaat</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voor</a:t>
            </a:r>
            <a:r>
              <a:rPr lang="en-GB" sz="1800" b="0" i="0" kern="1200" dirty="0">
                <a:solidFill>
                  <a:schemeClr val="tx1"/>
                </a:solidFill>
                <a:effectLst/>
                <a:latin typeface="+mn-lt"/>
                <a:ea typeface="+mn-ea"/>
                <a:cs typeface="+mn-cs"/>
              </a:rPr>
              <a:t> start- </a:t>
            </a:r>
            <a:r>
              <a:rPr lang="en-GB" sz="1800" b="0" i="0" kern="1200" dirty="0" err="1">
                <a:solidFill>
                  <a:schemeClr val="tx1"/>
                </a:solidFill>
                <a:effectLst/>
                <a:latin typeface="+mn-lt"/>
                <a:ea typeface="+mn-ea"/>
                <a:cs typeface="+mn-cs"/>
              </a:rPr>
              <a:t>en</a:t>
            </a:r>
            <a:r>
              <a:rPr lang="en-GB" sz="1800" b="0" i="0" kern="1200" dirty="0">
                <a:solidFill>
                  <a:schemeClr val="tx1"/>
                </a:solidFill>
                <a:effectLst/>
                <a:latin typeface="+mn-lt"/>
                <a:ea typeface="+mn-ea"/>
                <a:cs typeface="+mn-cs"/>
              </a:rPr>
              <a:t> scale-ups</a:t>
            </a:r>
            <a:endParaRPr lang="en-NL" dirty="0"/>
          </a:p>
        </p:txBody>
      </p:sp>
      <p:pic>
        <p:nvPicPr>
          <p:cNvPr id="19" name="Picture 18" descr="A blue square with black text&#10;&#10;AI-generated content may be incorrect.">
            <a:extLst>
              <a:ext uri="{FF2B5EF4-FFF2-40B4-BE49-F238E27FC236}">
                <a16:creationId xmlns:a16="http://schemas.microsoft.com/office/drawing/2014/main" id="{72422772-BDD6-B20C-D1F5-86FF59267D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3660" y="3957362"/>
            <a:ext cx="2527300" cy="723900"/>
          </a:xfrm>
          <a:prstGeom prst="rect">
            <a:avLst/>
          </a:prstGeom>
        </p:spPr>
      </p:pic>
      <p:sp>
        <p:nvSpPr>
          <p:cNvPr id="21" name="TextBox 20">
            <a:extLst>
              <a:ext uri="{FF2B5EF4-FFF2-40B4-BE49-F238E27FC236}">
                <a16:creationId xmlns:a16="http://schemas.microsoft.com/office/drawing/2014/main" id="{240ABBE1-A172-C690-AB38-D5CCA404805B}"/>
              </a:ext>
            </a:extLst>
          </p:cNvPr>
          <p:cNvSpPr txBox="1"/>
          <p:nvPr/>
        </p:nvSpPr>
        <p:spPr>
          <a:xfrm>
            <a:off x="8976290" y="4499459"/>
            <a:ext cx="3805303" cy="338554"/>
          </a:xfrm>
          <a:prstGeom prst="rect">
            <a:avLst/>
          </a:prstGeom>
          <a:noFill/>
        </p:spPr>
        <p:txBody>
          <a:bodyPr wrap="square">
            <a:spAutoFit/>
          </a:bodyPr>
          <a:lstStyle/>
          <a:p>
            <a:pPr algn="l" rtl="0"/>
            <a:r>
              <a:rPr lang="en-GB" sz="1600" b="0" i="0" dirty="0">
                <a:solidFill>
                  <a:srgbClr val="232323"/>
                </a:solidFill>
                <a:effectLst/>
              </a:rPr>
              <a:t>F.J. </a:t>
            </a:r>
            <a:r>
              <a:rPr lang="en-GB" sz="1600" b="0" i="0" dirty="0" err="1">
                <a:solidFill>
                  <a:srgbClr val="232323"/>
                </a:solidFill>
                <a:effectLst/>
              </a:rPr>
              <a:t>Elsweier</a:t>
            </a:r>
            <a:r>
              <a:rPr lang="en-GB" sz="1600" b="0" i="0" dirty="0">
                <a:solidFill>
                  <a:srgbClr val="232323"/>
                </a:solidFill>
                <a:effectLst/>
              </a:rPr>
              <a:t>, 16-02-2026</a:t>
            </a:r>
          </a:p>
        </p:txBody>
      </p:sp>
      <p:sp>
        <p:nvSpPr>
          <p:cNvPr id="27" name="TextBox 26">
            <a:extLst>
              <a:ext uri="{FF2B5EF4-FFF2-40B4-BE49-F238E27FC236}">
                <a16:creationId xmlns:a16="http://schemas.microsoft.com/office/drawing/2014/main" id="{95C450E9-0239-4E37-39BA-C47A178726EB}"/>
              </a:ext>
            </a:extLst>
          </p:cNvPr>
          <p:cNvSpPr txBox="1"/>
          <p:nvPr/>
        </p:nvSpPr>
        <p:spPr>
          <a:xfrm>
            <a:off x="159772" y="6511760"/>
            <a:ext cx="6393656" cy="369332"/>
          </a:xfrm>
          <a:prstGeom prst="rect">
            <a:avLst/>
          </a:prstGeom>
          <a:noFill/>
        </p:spPr>
        <p:txBody>
          <a:bodyPr wrap="square">
            <a:spAutoFit/>
          </a:bodyPr>
          <a:lstStyle/>
          <a:p>
            <a:r>
              <a:rPr lang="en-NL" dirty="0">
                <a:hlinkClick r:id="rId8"/>
              </a:rPr>
              <a:t>https://www.internetconsultatie.nl/startup/reageren</a:t>
            </a:r>
            <a:r>
              <a:rPr lang="en-NL" dirty="0"/>
              <a:t> </a:t>
            </a:r>
          </a:p>
        </p:txBody>
      </p:sp>
    </p:spTree>
    <p:extLst>
      <p:ext uri="{BB962C8B-B14F-4D97-AF65-F5344CB8AC3E}">
        <p14:creationId xmlns:p14="http://schemas.microsoft.com/office/powerpoint/2010/main" val="8278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DCEF2-0AA8-F56F-FF0A-4240EC4A0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9E1CB-DB2A-79A3-B262-30533417912C}"/>
              </a:ext>
            </a:extLst>
          </p:cNvPr>
          <p:cNvSpPr>
            <a:spLocks noGrp="1"/>
          </p:cNvSpPr>
          <p:nvPr>
            <p:ph type="ctrTitle"/>
          </p:nvPr>
        </p:nvSpPr>
        <p:spPr>
          <a:xfrm>
            <a:off x="160867" y="238993"/>
            <a:ext cx="11954933" cy="1346143"/>
          </a:xfrm>
        </p:spPr>
        <p:txBody>
          <a:bodyPr>
            <a:normAutofit fontScale="90000"/>
          </a:bodyPr>
          <a:lstStyle/>
          <a:p>
            <a:pPr algn="l"/>
            <a:r>
              <a:rPr lang="nl-NL" b="1" dirty="0">
                <a:solidFill>
                  <a:srgbClr val="C00000"/>
                </a:solidFill>
              </a:rPr>
              <a:t>FISCALE INSTRUMENTALITEIT – MIJN KIJK</a:t>
            </a:r>
          </a:p>
        </p:txBody>
      </p:sp>
      <p:pic>
        <p:nvPicPr>
          <p:cNvPr id="5" name="Picture 4" descr="A logo with a crown&#10;&#10;AI-generated content may be incorrect.">
            <a:extLst>
              <a:ext uri="{FF2B5EF4-FFF2-40B4-BE49-F238E27FC236}">
                <a16:creationId xmlns:a16="http://schemas.microsoft.com/office/drawing/2014/main" id="{FAB2D2CE-2604-EE85-B5C9-36D35C3633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pic>
        <p:nvPicPr>
          <p:cNvPr id="7" name="Picture 2" descr="Rechter Hammer Houten Hamer En Base Cartoon Stockvectorkunst en meer  beelden van Voorzittershamer - iStock">
            <a:extLst>
              <a:ext uri="{FF2B5EF4-FFF2-40B4-BE49-F238E27FC236}">
                <a16:creationId xmlns:a16="http://schemas.microsoft.com/office/drawing/2014/main" id="{49A96D3C-3788-C8E4-E265-A299E0F30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3678" y="1498073"/>
            <a:ext cx="2126679" cy="20187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e teken ik ... hamer / Leer tekenen van andere LetsdrawIt spelers">
            <a:extLst>
              <a:ext uri="{FF2B5EF4-FFF2-40B4-BE49-F238E27FC236}">
                <a16:creationId xmlns:a16="http://schemas.microsoft.com/office/drawing/2014/main" id="{C2356D05-1EA5-8BE3-6014-1B31F294B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85136"/>
            <a:ext cx="1931670" cy="193167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41523AB9-60D5-754A-05D3-ABA181C31225}"/>
              </a:ext>
            </a:extLst>
          </p:cNvPr>
          <p:cNvSpPr/>
          <p:nvPr/>
        </p:nvSpPr>
        <p:spPr>
          <a:xfrm>
            <a:off x="8184419" y="2176377"/>
            <a:ext cx="1054100" cy="752594"/>
          </a:xfrm>
          <a:prstGeom prst="rightArrow">
            <a:avLst/>
          </a:prstGeom>
          <a:solidFill>
            <a:schemeClr val="accent1">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extBox 11">
            <a:extLst>
              <a:ext uri="{FF2B5EF4-FFF2-40B4-BE49-F238E27FC236}">
                <a16:creationId xmlns:a16="http://schemas.microsoft.com/office/drawing/2014/main" id="{02C83443-CC5C-EEE3-A586-7AC0127E03A5}"/>
              </a:ext>
            </a:extLst>
          </p:cNvPr>
          <p:cNvSpPr txBox="1"/>
          <p:nvPr/>
        </p:nvSpPr>
        <p:spPr>
          <a:xfrm>
            <a:off x="1028700" y="1715490"/>
            <a:ext cx="4356984" cy="4801314"/>
          </a:xfrm>
          <a:prstGeom prst="rect">
            <a:avLst/>
          </a:prstGeom>
          <a:noFill/>
        </p:spPr>
        <p:txBody>
          <a:bodyPr wrap="square">
            <a:spAutoFit/>
          </a:bodyPr>
          <a:lstStyle/>
          <a:p>
            <a:pPr marL="285750" indent="-285750">
              <a:buFont typeface="Arial" panose="020B0604020202020204" pitchFamily="34" charset="0"/>
              <a:buChar char="•"/>
            </a:pPr>
            <a:r>
              <a:rPr lang="en-GB" b="1" dirty="0" err="1">
                <a:solidFill>
                  <a:srgbClr val="000000"/>
                </a:solidFill>
              </a:rPr>
              <a:t>Niet</a:t>
            </a:r>
            <a:r>
              <a:rPr lang="en-GB" b="1" dirty="0">
                <a:solidFill>
                  <a:srgbClr val="000000"/>
                </a:solidFill>
              </a:rPr>
              <a:t> </a:t>
            </a:r>
            <a:r>
              <a:rPr lang="en-GB" b="1" dirty="0" err="1">
                <a:solidFill>
                  <a:srgbClr val="000000"/>
                </a:solidFill>
              </a:rPr>
              <a:t>principieel</a:t>
            </a:r>
            <a:r>
              <a:rPr lang="en-GB" b="1" dirty="0">
                <a:solidFill>
                  <a:srgbClr val="000000"/>
                </a:solidFill>
              </a:rPr>
              <a:t> op </a:t>
            </a:r>
            <a:r>
              <a:rPr lang="en-GB" b="1" dirty="0" err="1">
                <a:solidFill>
                  <a:srgbClr val="000000"/>
                </a:solidFill>
              </a:rPr>
              <a:t>tegen</a:t>
            </a:r>
            <a:r>
              <a:rPr lang="en-GB" b="1" dirty="0">
                <a:solidFill>
                  <a:srgbClr val="000000"/>
                </a:solidFill>
              </a:rPr>
              <a:t> </a:t>
            </a:r>
          </a:p>
          <a:p>
            <a:pPr marL="285750" indent="-285750">
              <a:buFont typeface="Arial" panose="020B0604020202020204" pitchFamily="34" charset="0"/>
              <a:buChar char="•"/>
            </a:pPr>
            <a:endParaRPr lang="en-GB" b="1" dirty="0">
              <a:solidFill>
                <a:srgbClr val="000000"/>
              </a:solidFill>
            </a:endParaRPr>
          </a:p>
          <a:p>
            <a:pPr marL="285750" indent="-285750">
              <a:buFont typeface="Arial" panose="020B0604020202020204" pitchFamily="34" charset="0"/>
              <a:buChar char="•"/>
            </a:pPr>
            <a:r>
              <a:rPr lang="en-GB" b="1" dirty="0" err="1">
                <a:solidFill>
                  <a:srgbClr val="000000"/>
                </a:solidFill>
              </a:rPr>
              <a:t>Brengt</a:t>
            </a:r>
            <a:r>
              <a:rPr lang="en-GB" b="1" dirty="0">
                <a:solidFill>
                  <a:srgbClr val="000000"/>
                </a:solidFill>
              </a:rPr>
              <a:t> </a:t>
            </a:r>
            <a:r>
              <a:rPr lang="en-GB" b="1" dirty="0" err="1">
                <a:solidFill>
                  <a:srgbClr val="000000"/>
                </a:solidFill>
              </a:rPr>
              <a:t>complexe</a:t>
            </a:r>
            <a:r>
              <a:rPr lang="en-GB" b="1" dirty="0">
                <a:solidFill>
                  <a:srgbClr val="000000"/>
                </a:solidFill>
              </a:rPr>
              <a:t> </a:t>
            </a:r>
            <a:r>
              <a:rPr lang="en-GB" b="1" dirty="0" err="1">
                <a:solidFill>
                  <a:srgbClr val="000000"/>
                </a:solidFill>
              </a:rPr>
              <a:t>en</a:t>
            </a:r>
            <a:r>
              <a:rPr lang="en-GB" b="1" dirty="0">
                <a:solidFill>
                  <a:srgbClr val="000000"/>
                </a:solidFill>
              </a:rPr>
              <a:t> </a:t>
            </a:r>
            <a:r>
              <a:rPr lang="en-GB" b="1" dirty="0" err="1">
                <a:solidFill>
                  <a:srgbClr val="000000"/>
                </a:solidFill>
              </a:rPr>
              <a:t>belangrijke</a:t>
            </a:r>
            <a:r>
              <a:rPr lang="en-GB" b="1" dirty="0">
                <a:solidFill>
                  <a:srgbClr val="000000"/>
                </a:solidFill>
              </a:rPr>
              <a:t> </a:t>
            </a:r>
            <a:r>
              <a:rPr lang="en-GB" b="1" dirty="0" err="1">
                <a:solidFill>
                  <a:srgbClr val="000000"/>
                </a:solidFill>
              </a:rPr>
              <a:t>vraagstukken</a:t>
            </a:r>
            <a:r>
              <a:rPr lang="en-GB" b="1" dirty="0">
                <a:solidFill>
                  <a:srgbClr val="000000"/>
                </a:solidFill>
              </a:rPr>
              <a:t> met </a:t>
            </a:r>
            <a:r>
              <a:rPr lang="en-GB" b="1" dirty="0" err="1">
                <a:solidFill>
                  <a:srgbClr val="000000"/>
                </a:solidFill>
              </a:rPr>
              <a:t>zich</a:t>
            </a:r>
            <a:r>
              <a:rPr lang="en-GB" b="1" dirty="0">
                <a:solidFill>
                  <a:srgbClr val="000000"/>
                </a:solidFill>
              </a:rPr>
              <a:t> mee</a:t>
            </a:r>
          </a:p>
          <a:p>
            <a:pPr marL="285750" indent="-285750">
              <a:buFont typeface="Arial" panose="020B0604020202020204" pitchFamily="34" charset="0"/>
              <a:buChar char="•"/>
            </a:pPr>
            <a:endParaRPr lang="en-GB" b="1" dirty="0">
              <a:solidFill>
                <a:srgbClr val="000000"/>
              </a:solidFill>
            </a:endParaRPr>
          </a:p>
          <a:p>
            <a:pPr marL="285750" indent="-285750">
              <a:buFont typeface="Arial" panose="020B0604020202020204" pitchFamily="34" charset="0"/>
              <a:buChar char="•"/>
            </a:pPr>
            <a:r>
              <a:rPr lang="en-GB" b="1" dirty="0" err="1">
                <a:solidFill>
                  <a:srgbClr val="000000"/>
                </a:solidFill>
              </a:rPr>
              <a:t>Enige</a:t>
            </a:r>
            <a:r>
              <a:rPr lang="en-GB" b="1" dirty="0">
                <a:solidFill>
                  <a:srgbClr val="000000"/>
                </a:solidFill>
              </a:rPr>
              <a:t> </a:t>
            </a:r>
            <a:r>
              <a:rPr lang="en-GB" b="1" dirty="0" err="1">
                <a:solidFill>
                  <a:srgbClr val="000000"/>
                </a:solidFill>
              </a:rPr>
              <a:t>terughoudendheid</a:t>
            </a:r>
            <a:r>
              <a:rPr lang="en-GB" b="1" dirty="0">
                <a:solidFill>
                  <a:srgbClr val="000000"/>
                </a:solidFill>
              </a:rPr>
              <a:t> </a:t>
            </a:r>
            <a:r>
              <a:rPr lang="en-GB" b="1" dirty="0" err="1">
                <a:solidFill>
                  <a:srgbClr val="000000"/>
                </a:solidFill>
              </a:rPr>
              <a:t>en</a:t>
            </a:r>
            <a:r>
              <a:rPr lang="en-GB" b="1" dirty="0">
                <a:solidFill>
                  <a:srgbClr val="000000"/>
                </a:solidFill>
              </a:rPr>
              <a:t> </a:t>
            </a:r>
            <a:r>
              <a:rPr lang="en-GB" b="1" dirty="0" err="1">
                <a:solidFill>
                  <a:srgbClr val="000000"/>
                </a:solidFill>
              </a:rPr>
              <a:t>voorzichtigheid</a:t>
            </a:r>
            <a:r>
              <a:rPr lang="en-GB" b="1" dirty="0">
                <a:solidFill>
                  <a:srgbClr val="000000"/>
                </a:solidFill>
              </a:rPr>
              <a:t> </a:t>
            </a:r>
            <a:r>
              <a:rPr lang="en-GB" b="1" dirty="0" err="1">
                <a:solidFill>
                  <a:srgbClr val="000000"/>
                </a:solidFill>
              </a:rPr>
              <a:t>gewenst</a:t>
            </a:r>
            <a:endParaRPr lang="en-GB" b="1" dirty="0">
              <a:solidFill>
                <a:srgbClr val="000000"/>
              </a:solidFill>
            </a:endParaRPr>
          </a:p>
          <a:p>
            <a:pPr marL="285750" indent="-285750">
              <a:buFont typeface="Arial" panose="020B0604020202020204" pitchFamily="34" charset="0"/>
              <a:buChar char="•"/>
            </a:pPr>
            <a:endParaRPr lang="en-GB" b="1" dirty="0">
              <a:solidFill>
                <a:srgbClr val="000000"/>
              </a:solidFill>
            </a:endParaRPr>
          </a:p>
          <a:p>
            <a:pPr marL="285750" indent="-285750">
              <a:buFont typeface="Arial" panose="020B0604020202020204" pitchFamily="34" charset="0"/>
              <a:buChar char="•"/>
            </a:pPr>
            <a:r>
              <a:rPr lang="en-GB" b="1" dirty="0" err="1">
                <a:solidFill>
                  <a:srgbClr val="000000"/>
                </a:solidFill>
              </a:rPr>
              <a:t>Integrale</a:t>
            </a:r>
            <a:r>
              <a:rPr lang="en-GB" b="1" dirty="0">
                <a:solidFill>
                  <a:srgbClr val="000000"/>
                </a:solidFill>
              </a:rPr>
              <a:t> </a:t>
            </a:r>
            <a:r>
              <a:rPr lang="en-GB" b="1" dirty="0" err="1">
                <a:solidFill>
                  <a:srgbClr val="000000"/>
                </a:solidFill>
              </a:rPr>
              <a:t>beoordeling</a:t>
            </a:r>
            <a:r>
              <a:rPr lang="en-GB" b="1" dirty="0">
                <a:solidFill>
                  <a:srgbClr val="000000"/>
                </a:solidFill>
              </a:rPr>
              <a:t> </a:t>
            </a:r>
            <a:r>
              <a:rPr lang="en-GB" b="1" dirty="0" err="1">
                <a:solidFill>
                  <a:srgbClr val="000000"/>
                </a:solidFill>
              </a:rPr>
              <a:t>vanuit</a:t>
            </a:r>
            <a:r>
              <a:rPr lang="en-GB" b="1" dirty="0">
                <a:solidFill>
                  <a:srgbClr val="000000"/>
                </a:solidFill>
              </a:rPr>
              <a:t> </a:t>
            </a:r>
            <a:r>
              <a:rPr lang="en-GB" b="1" dirty="0" err="1">
                <a:solidFill>
                  <a:srgbClr val="000000"/>
                </a:solidFill>
              </a:rPr>
              <a:t>verschillende</a:t>
            </a:r>
            <a:r>
              <a:rPr lang="en-GB" b="1" dirty="0">
                <a:solidFill>
                  <a:srgbClr val="000000"/>
                </a:solidFill>
              </a:rPr>
              <a:t> </a:t>
            </a:r>
            <a:r>
              <a:rPr lang="en-GB" b="1" dirty="0" err="1">
                <a:solidFill>
                  <a:srgbClr val="000000"/>
                </a:solidFill>
              </a:rPr>
              <a:t>perspectieven</a:t>
            </a:r>
            <a:r>
              <a:rPr lang="en-GB" b="1" dirty="0">
                <a:solidFill>
                  <a:srgbClr val="000000"/>
                </a:solidFill>
              </a:rPr>
              <a:t> </a:t>
            </a:r>
            <a:r>
              <a:rPr lang="en-GB" b="1" dirty="0" err="1">
                <a:solidFill>
                  <a:srgbClr val="000000"/>
                </a:solidFill>
              </a:rPr>
              <a:t>wenselijk</a:t>
            </a:r>
            <a:endParaRPr lang="en-GB" b="1" dirty="0">
              <a:solidFill>
                <a:srgbClr val="000000"/>
              </a:solidFill>
            </a:endParaRPr>
          </a:p>
          <a:p>
            <a:pPr marL="742950" lvl="1" indent="-285750">
              <a:buFont typeface="Arial" panose="020B0604020202020204" pitchFamily="34" charset="0"/>
              <a:buChar char="•"/>
            </a:pPr>
            <a:r>
              <a:rPr lang="en-GB" b="1" dirty="0" err="1">
                <a:solidFill>
                  <a:srgbClr val="000000"/>
                </a:solidFill>
              </a:rPr>
              <a:t>O.a.</a:t>
            </a:r>
            <a:r>
              <a:rPr lang="en-GB" b="1" dirty="0">
                <a:solidFill>
                  <a:srgbClr val="000000"/>
                </a:solidFill>
              </a:rPr>
              <a:t> ‘</a:t>
            </a:r>
            <a:r>
              <a:rPr lang="en-GB" b="1" dirty="0" err="1">
                <a:solidFill>
                  <a:srgbClr val="000000"/>
                </a:solidFill>
              </a:rPr>
              <a:t>juridisch</a:t>
            </a:r>
            <a:r>
              <a:rPr lang="en-GB" b="1" dirty="0">
                <a:solidFill>
                  <a:srgbClr val="000000"/>
                </a:solidFill>
              </a:rPr>
              <a:t>’ </a:t>
            </a:r>
            <a:r>
              <a:rPr lang="en-GB" b="1" dirty="0" err="1">
                <a:solidFill>
                  <a:srgbClr val="000000"/>
                </a:solidFill>
              </a:rPr>
              <a:t>en</a:t>
            </a:r>
            <a:r>
              <a:rPr lang="en-GB" b="1" dirty="0">
                <a:solidFill>
                  <a:srgbClr val="000000"/>
                </a:solidFill>
              </a:rPr>
              <a:t> ‘</a:t>
            </a:r>
            <a:r>
              <a:rPr lang="en-GB" b="1" dirty="0" err="1">
                <a:solidFill>
                  <a:srgbClr val="000000"/>
                </a:solidFill>
              </a:rPr>
              <a:t>economisch</a:t>
            </a:r>
            <a:r>
              <a:rPr lang="en-GB" b="1" dirty="0">
                <a:solidFill>
                  <a:srgbClr val="000000"/>
                </a:solidFill>
              </a:rPr>
              <a:t>’</a:t>
            </a:r>
          </a:p>
          <a:p>
            <a:pPr marL="285750" indent="-285750">
              <a:buFont typeface="Arial" panose="020B0604020202020204" pitchFamily="34" charset="0"/>
              <a:buChar char="•"/>
            </a:pPr>
            <a:endParaRPr lang="en-GB" b="1" dirty="0">
              <a:solidFill>
                <a:srgbClr val="000000"/>
              </a:solidFill>
            </a:endParaRPr>
          </a:p>
          <a:p>
            <a:pPr marL="285750" indent="-285750">
              <a:buFont typeface="Arial" panose="020B0604020202020204" pitchFamily="34" charset="0"/>
              <a:buChar char="•"/>
            </a:pPr>
            <a:r>
              <a:rPr lang="en-GB" b="1" dirty="0">
                <a:solidFill>
                  <a:srgbClr val="000000"/>
                </a:solidFill>
              </a:rPr>
              <a:t>Ook </a:t>
            </a:r>
            <a:r>
              <a:rPr lang="en-GB" b="1" dirty="0" err="1">
                <a:solidFill>
                  <a:srgbClr val="000000"/>
                </a:solidFill>
              </a:rPr>
              <a:t>t.b.v.</a:t>
            </a:r>
            <a:r>
              <a:rPr lang="en-GB" b="1" dirty="0">
                <a:solidFill>
                  <a:srgbClr val="000000"/>
                </a:solidFill>
              </a:rPr>
              <a:t> </a:t>
            </a:r>
            <a:r>
              <a:rPr lang="en-GB" b="1" dirty="0" err="1">
                <a:solidFill>
                  <a:srgbClr val="000000"/>
                </a:solidFill>
              </a:rPr>
              <a:t>systematische</a:t>
            </a:r>
            <a:r>
              <a:rPr lang="en-GB" b="1" dirty="0">
                <a:solidFill>
                  <a:srgbClr val="000000"/>
                </a:solidFill>
              </a:rPr>
              <a:t> monitoring, </a:t>
            </a:r>
            <a:r>
              <a:rPr lang="en-GB" b="1" dirty="0" err="1">
                <a:solidFill>
                  <a:srgbClr val="000000"/>
                </a:solidFill>
              </a:rPr>
              <a:t>evaluatie</a:t>
            </a:r>
            <a:r>
              <a:rPr lang="en-GB" b="1" dirty="0">
                <a:solidFill>
                  <a:srgbClr val="000000"/>
                </a:solidFill>
              </a:rPr>
              <a:t>, </a:t>
            </a:r>
            <a:r>
              <a:rPr lang="en-GB" b="1" dirty="0" err="1">
                <a:solidFill>
                  <a:srgbClr val="000000"/>
                </a:solidFill>
              </a:rPr>
              <a:t>verantwoording</a:t>
            </a:r>
            <a:r>
              <a:rPr lang="en-GB" b="1" dirty="0">
                <a:solidFill>
                  <a:srgbClr val="000000"/>
                </a:solidFill>
              </a:rPr>
              <a:t> </a:t>
            </a:r>
            <a:r>
              <a:rPr lang="en-GB" b="1" dirty="0" err="1">
                <a:solidFill>
                  <a:srgbClr val="000000"/>
                </a:solidFill>
              </a:rPr>
              <a:t>en</a:t>
            </a:r>
            <a:r>
              <a:rPr lang="en-GB" b="1" dirty="0">
                <a:solidFill>
                  <a:srgbClr val="000000"/>
                </a:solidFill>
              </a:rPr>
              <a:t> </a:t>
            </a:r>
            <a:r>
              <a:rPr lang="en-GB" b="1" dirty="0" err="1">
                <a:solidFill>
                  <a:srgbClr val="000000"/>
                </a:solidFill>
              </a:rPr>
              <a:t>verbetering</a:t>
            </a:r>
            <a:endParaRPr lang="en-GB" b="1" dirty="0">
              <a:solidFill>
                <a:srgbClr val="000000"/>
              </a:solidFill>
            </a:endParaRPr>
          </a:p>
          <a:p>
            <a:pPr marL="285750" indent="-285750">
              <a:buFont typeface="Arial" panose="020B0604020202020204" pitchFamily="34" charset="0"/>
              <a:buChar char="•"/>
            </a:pPr>
            <a:endParaRPr lang="en-GB" dirty="0">
              <a:solidFill>
                <a:srgbClr val="000000"/>
              </a:solidFill>
            </a:endParaRPr>
          </a:p>
        </p:txBody>
      </p:sp>
      <p:pic>
        <p:nvPicPr>
          <p:cNvPr id="13" name="Picture 2" descr="Aiming for Well-Being through Taxation">
            <a:hlinkClick r:id="rId6"/>
            <a:extLst>
              <a:ext uri="{FF2B5EF4-FFF2-40B4-BE49-F238E27FC236}">
                <a16:creationId xmlns:a16="http://schemas.microsoft.com/office/drawing/2014/main" id="{20ACA0C9-01CE-5A6B-EB84-D9B83EFB5B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6844" y="3929029"/>
            <a:ext cx="1890840" cy="286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8E627-5B16-3F4C-E64A-82601B21D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261F1-F537-6DEF-2AED-0C4BEA6CA944}"/>
              </a:ext>
            </a:extLst>
          </p:cNvPr>
          <p:cNvSpPr>
            <a:spLocks noGrp="1"/>
          </p:cNvSpPr>
          <p:nvPr>
            <p:ph type="ctrTitle"/>
          </p:nvPr>
        </p:nvSpPr>
        <p:spPr>
          <a:xfrm>
            <a:off x="321733" y="288574"/>
            <a:ext cx="11679767" cy="1303159"/>
          </a:xfrm>
        </p:spPr>
        <p:txBody>
          <a:bodyPr>
            <a:normAutofit fontScale="90000"/>
          </a:bodyPr>
          <a:lstStyle/>
          <a:p>
            <a:pPr algn="l"/>
            <a:r>
              <a:rPr lang="en-US" b="1" dirty="0">
                <a:solidFill>
                  <a:srgbClr val="C00000"/>
                </a:solidFill>
              </a:rPr>
              <a:t>AANDACHTSPUNTEN TAV INNOVATIE-EFFECT</a:t>
            </a:r>
            <a:endParaRPr lang="nl-NL" b="1" dirty="0">
              <a:solidFill>
                <a:srgbClr val="C00000"/>
              </a:solidFill>
            </a:endParaRPr>
          </a:p>
        </p:txBody>
      </p:sp>
      <p:pic>
        <p:nvPicPr>
          <p:cNvPr id="5" name="Picture 4" descr="A logo with a crown&#10;&#10;AI-generated content may be incorrect.">
            <a:extLst>
              <a:ext uri="{FF2B5EF4-FFF2-40B4-BE49-F238E27FC236}">
                <a16:creationId xmlns:a16="http://schemas.microsoft.com/office/drawing/2014/main" id="{5CFAB67F-8F70-B0EF-CB87-7FE91CEC72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9" name="Rectangle 1">
            <a:extLst>
              <a:ext uri="{FF2B5EF4-FFF2-40B4-BE49-F238E27FC236}">
                <a16:creationId xmlns:a16="http://schemas.microsoft.com/office/drawing/2014/main" id="{3032DD15-7E5B-7C63-CFB1-1A9A5B994840}"/>
              </a:ext>
            </a:extLst>
          </p:cNvPr>
          <p:cNvSpPr>
            <a:spLocks noChangeArrowheads="1"/>
          </p:cNvSpPr>
          <p:nvPr/>
        </p:nvSpPr>
        <p:spPr bwMode="auto">
          <a:xfrm>
            <a:off x="939800" y="1909621"/>
            <a:ext cx="10388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Regimes gericht op al beschermd intellectueel eigendom = minder kennisoverloop &amp; mogelijk hogere toetredingsbarrières </a:t>
            </a:r>
          </a:p>
          <a:p>
            <a:pPr marR="0" lvl="0" algn="l" defTabSz="914400" rtl="0" eaLnBrk="0" fontAlgn="base" latinLnBrk="0" hangingPunct="0">
              <a:lnSpc>
                <a:spcPct val="100000"/>
              </a:lnSpc>
              <a:spcBef>
                <a:spcPct val="0"/>
              </a:spcBef>
              <a:spcAft>
                <a:spcPct val="0"/>
              </a:spcAft>
              <a:buClrTx/>
              <a:buSzTx/>
              <a:tabLst/>
            </a:pPr>
            <a:endParaRPr lang="en-NL" altLang="en-NL" b="1" dirty="0">
              <a:solidFill>
                <a:srgbClr val="000000"/>
              </a:solidFill>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Criterium “Nieuw voor de onderneming/land” → stimuleert ook imitatie/concurrentie i.p.v. innovatie</a:t>
            </a:r>
          </a:p>
          <a:p>
            <a:pPr marR="0" lvl="0" algn="l" defTabSz="914400" rtl="0" eaLnBrk="0" fontAlgn="base" latinLnBrk="0" hangingPunct="0">
              <a:lnSpc>
                <a:spcPct val="100000"/>
              </a:lnSpc>
              <a:spcBef>
                <a:spcPct val="0"/>
              </a:spcBef>
              <a:spcAft>
                <a:spcPct val="0"/>
              </a:spcAft>
              <a:buClrTx/>
              <a:buSzTx/>
              <a:tabLst/>
            </a:pPr>
            <a:endPar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Prijseffecten: fiscale prikkels kunnen weglekken in verhoogde</a:t>
            </a:r>
            <a:r>
              <a:rPr kumimoji="0" lang="en-NL" altLang="en-NL" b="1" i="0" u="none" strike="noStrike" cap="none" normalizeH="0" dirty="0">
                <a:ln>
                  <a:noFill/>
                </a:ln>
                <a:solidFill>
                  <a:srgbClr val="000000"/>
                </a:solidFill>
                <a:effectLst/>
                <a:latin typeface="Calibri" panose="020F0502020204030204" pitchFamily="34" charset="0"/>
                <a:cs typeface="Calibri" panose="020F0502020204030204" pitchFamily="34" charset="0"/>
              </a:rPr>
              <a:t> </a:t>
            </a: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inputprijzen (bv. S&amp;O-lonen)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Onzekere causaliteit: geen duidelijke causale relatie S&amp;O → innovatie (→ brede welvaart)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Kleinere bedrijven gevoeliger voor prikkels maar minder kennisoverloop</a:t>
            </a:r>
          </a:p>
          <a:p>
            <a:pPr marL="742950" lvl="1"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Innovativiteit meer gekoppeld aan leeftijd dan grootte </a:t>
            </a:r>
            <a:r>
              <a:rPr lang="en-NL" altLang="en-NL" b="1" dirty="0">
                <a:solidFill>
                  <a:srgbClr val="000000"/>
                </a:solidFill>
              </a:rPr>
              <a:t>(jongere bedrijven vaker innovatiever)</a:t>
            </a:r>
          </a:p>
          <a:p>
            <a:pPr marL="742950" lvl="1" indent="-285750" eaLnBrk="0" fontAlgn="base" hangingPunct="0">
              <a:spcBef>
                <a:spcPct val="0"/>
              </a:spcBef>
              <a:spcAft>
                <a:spcPct val="0"/>
              </a:spcAft>
              <a:buFont typeface="Arial" panose="020B0604020202020204" pitchFamily="34" charset="0"/>
              <a:buChar char="•"/>
            </a:pPr>
            <a:endPar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pPr>
            <a:r>
              <a:rPr lang="en-NL" altLang="en-NL" b="1" dirty="0">
                <a:solidFill>
                  <a:srgbClr val="000000"/>
                </a:solidFill>
              </a:rPr>
              <a:t>Markt kiest type innovatie → mogelijk onderinvestering in risicovolle/langetermijninnovatie</a:t>
            </a:r>
          </a:p>
          <a:p>
            <a:pPr marL="742950" lvl="1"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Overheid kiest type innovatie </a:t>
            </a:r>
            <a:r>
              <a:rPr lang="en-NL" altLang="en-NL" b="1" dirty="0">
                <a:solidFill>
                  <a:srgbClr val="000000"/>
                </a:solidFill>
              </a:rPr>
              <a:t>→ “</a:t>
            </a:r>
            <a:r>
              <a:rPr lang="en-NL" altLang="en-NL" b="1" i="1" dirty="0">
                <a:solidFill>
                  <a:srgbClr val="000000"/>
                </a:solidFill>
              </a:rPr>
              <a:t>Any good at picking winners?</a:t>
            </a:r>
            <a:r>
              <a:rPr lang="en-NL" altLang="en-NL" b="1" dirty="0">
                <a:solidFill>
                  <a:srgbClr val="000000"/>
                </a:solidFill>
              </a:rPr>
              <a:t>”</a:t>
            </a:r>
            <a:endPar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eaLnBrk="0" fontAlgn="base" hangingPunct="0">
              <a:spcBef>
                <a:spcPct val="0"/>
              </a:spcBef>
              <a:spcAft>
                <a:spcPct val="0"/>
              </a:spcAft>
            </a:pPr>
            <a:endParaRPr kumimoji="0" lang="en-NL" altLang="en-NL"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p:txBody>
      </p:sp>
      <p:pic>
        <p:nvPicPr>
          <p:cNvPr id="12" name="Picture 11" descr="A wire sculpture of a cartoon character&#10;&#10;AI-generated content may be incorrect.">
            <a:extLst>
              <a:ext uri="{FF2B5EF4-FFF2-40B4-BE49-F238E27FC236}">
                <a16:creationId xmlns:a16="http://schemas.microsoft.com/office/drawing/2014/main" id="{8F2DAB49-B533-3382-241D-DF277B438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76311"/>
            <a:ext cx="790155" cy="1081689"/>
          </a:xfrm>
          <a:prstGeom prst="rect">
            <a:avLst/>
          </a:prstGeom>
        </p:spPr>
      </p:pic>
    </p:spTree>
    <p:extLst>
      <p:ext uri="{BB962C8B-B14F-4D97-AF65-F5344CB8AC3E}">
        <p14:creationId xmlns:p14="http://schemas.microsoft.com/office/powerpoint/2010/main" val="24318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AF743-D83C-AA33-CA11-BBDC66327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83281-4319-9FC0-AECC-6FD2A3649ED9}"/>
              </a:ext>
            </a:extLst>
          </p:cNvPr>
          <p:cNvSpPr>
            <a:spLocks noGrp="1"/>
          </p:cNvSpPr>
          <p:nvPr>
            <p:ph type="ctrTitle"/>
          </p:nvPr>
        </p:nvSpPr>
        <p:spPr>
          <a:xfrm>
            <a:off x="101600" y="875556"/>
            <a:ext cx="11899900" cy="846857"/>
          </a:xfrm>
        </p:spPr>
        <p:txBody>
          <a:bodyPr>
            <a:normAutofit fontScale="90000"/>
          </a:bodyPr>
          <a:lstStyle/>
          <a:p>
            <a:pPr algn="l"/>
            <a:r>
              <a:rPr lang="en-US" b="1" dirty="0">
                <a:solidFill>
                  <a:srgbClr val="C00000"/>
                </a:solidFill>
              </a:rPr>
              <a:t>INZICHTEN VOOR EFFECTIEVE</a:t>
            </a:r>
            <a:br>
              <a:rPr lang="en-US" b="1" dirty="0">
                <a:solidFill>
                  <a:srgbClr val="C00000"/>
                </a:solidFill>
              </a:rPr>
            </a:br>
            <a:r>
              <a:rPr lang="en-US" b="1" dirty="0">
                <a:solidFill>
                  <a:srgbClr val="C00000"/>
                </a:solidFill>
              </a:rPr>
              <a:t>FISCALE INNOVATIEPRIKKELS (1/2)</a:t>
            </a:r>
            <a:endParaRPr lang="nl-NL" b="1" dirty="0">
              <a:solidFill>
                <a:srgbClr val="C00000"/>
              </a:solidFill>
            </a:endParaRPr>
          </a:p>
        </p:txBody>
      </p:sp>
      <p:pic>
        <p:nvPicPr>
          <p:cNvPr id="5" name="Picture 4" descr="A logo with a crown&#10;&#10;AI-generated content may be incorrect.">
            <a:extLst>
              <a:ext uri="{FF2B5EF4-FFF2-40B4-BE49-F238E27FC236}">
                <a16:creationId xmlns:a16="http://schemas.microsoft.com/office/drawing/2014/main" id="{F2797984-DEA2-AFF7-7D51-79C0DAF67E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3" name="Rectangle 1">
            <a:extLst>
              <a:ext uri="{FF2B5EF4-FFF2-40B4-BE49-F238E27FC236}">
                <a16:creationId xmlns:a16="http://schemas.microsoft.com/office/drawing/2014/main" id="{15EACCD8-CB27-ADA6-C344-CDCC939BEC44}"/>
              </a:ext>
            </a:extLst>
          </p:cNvPr>
          <p:cNvSpPr>
            <a:spLocks noChangeArrowheads="1"/>
          </p:cNvSpPr>
          <p:nvPr/>
        </p:nvSpPr>
        <p:spPr bwMode="auto">
          <a:xfrm>
            <a:off x="1028700" y="2114144"/>
            <a:ext cx="1171032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NL" altLang="en-NL" b="1" dirty="0">
                <a:solidFill>
                  <a:srgbClr val="000000"/>
                </a:solidFill>
              </a:rPr>
              <a:t>Overweeg t</a:t>
            </a:r>
            <a:r>
              <a:rPr kumimoji="0" lang="en-NL" altLang="en-NL" b="1" i="0" u="none" strike="noStrike" cap="none" normalizeH="0" baseline="0" dirty="0">
                <a:ln>
                  <a:noFill/>
                </a:ln>
                <a:solidFill>
                  <a:srgbClr val="000000"/>
                </a:solidFill>
                <a:effectLst/>
              </a:rPr>
              <a:t>ijdelijke (niet permanente) stimulansen</a:t>
            </a:r>
          </a:p>
          <a:p>
            <a:pPr marL="742950" lvl="1" indent="-285750" eaLnBrk="0" fontAlgn="base" hangingPunct="0">
              <a:spcBef>
                <a:spcPct val="0"/>
              </a:spcBef>
              <a:spcAft>
                <a:spcPct val="0"/>
              </a:spcAft>
              <a:buFont typeface="Arial" panose="020B0604020202020204" pitchFamily="34" charset="0"/>
              <a:buChar char="•"/>
            </a:pPr>
            <a:r>
              <a:rPr lang="en-NL" altLang="en-NL" b="1" dirty="0">
                <a:solidFill>
                  <a:srgbClr val="000000"/>
                </a:solidFill>
              </a:rPr>
              <a:t>Let op beleids(in)stabiliteit: frequent wijzigende prikkels → onzekerheid → negatieve invloed op innovatie</a:t>
            </a:r>
          </a:p>
          <a:p>
            <a:pPr eaLnBrk="0" fontAlgn="base" hangingPunct="0">
              <a:spcBef>
                <a:spcPct val="0"/>
              </a:spcBef>
              <a:spcAft>
                <a:spcPct val="0"/>
              </a:spcAft>
            </a:pPr>
            <a:endParaRPr kumimoji="0" lang="en-NL" altLang="en-NL" b="1"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NL" altLang="en-NL" b="1" dirty="0">
                <a:solidFill>
                  <a:srgbClr val="000000"/>
                </a:solidFill>
              </a:rPr>
              <a:t>Oog voor i</a:t>
            </a:r>
            <a:r>
              <a:rPr kumimoji="0" lang="en-NL" altLang="en-NL" sz="1800" b="1" i="0" u="none" strike="noStrike" cap="none" normalizeH="0" baseline="0" dirty="0">
                <a:ln>
                  <a:noFill/>
                </a:ln>
                <a:solidFill>
                  <a:srgbClr val="000000"/>
                </a:solidFill>
                <a:effectLst/>
              </a:rPr>
              <a:t>nvesteren in menselijke ontwikkeling</a:t>
            </a:r>
          </a:p>
          <a:p>
            <a:pPr marL="742950" lvl="1"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rPr>
              <a:t>Bv. </a:t>
            </a:r>
            <a:r>
              <a:rPr lang="en-NL" altLang="en-NL" b="1" dirty="0">
                <a:solidFill>
                  <a:srgbClr val="000000"/>
                </a:solidFill>
              </a:rPr>
              <a:t>l</a:t>
            </a:r>
            <a:r>
              <a:rPr kumimoji="0" lang="en-NL" altLang="en-NL" b="1" i="0" u="none" strike="noStrike" cap="none" normalizeH="0" baseline="0" dirty="0">
                <a:ln>
                  <a:noFill/>
                </a:ln>
                <a:solidFill>
                  <a:srgbClr val="000000"/>
                </a:solidFill>
                <a:effectLst/>
              </a:rPr>
              <a:t>oonbelastingkortingen voor S&amp;</a:t>
            </a:r>
            <a:r>
              <a:rPr lang="en-NL" altLang="en-NL" b="1" dirty="0">
                <a:solidFill>
                  <a:srgbClr val="000000"/>
                </a:solidFill>
              </a:rPr>
              <a:t>O</a:t>
            </a:r>
            <a:r>
              <a:rPr kumimoji="0" lang="en-NL" altLang="en-NL" b="1" i="0" u="none" strike="noStrike" cap="none" normalizeH="0" baseline="0" dirty="0">
                <a:ln>
                  <a:noFill/>
                </a:ln>
                <a:solidFill>
                  <a:srgbClr val="000000"/>
                </a:solidFill>
                <a:effectLst/>
              </a:rPr>
              <a:t>-personeel, onderwijsgerelateerde fiscale prikkels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rPr>
              <a:t>Focus (ook) op starters en jonge bedrijven</a:t>
            </a:r>
          </a:p>
          <a:p>
            <a:pPr marL="742950" lvl="1"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rPr>
              <a:t>Bv. via uitbetaalbare of overdraagbare S&amp;</a:t>
            </a:r>
            <a:r>
              <a:rPr lang="en-NL" altLang="en-NL" b="1" dirty="0">
                <a:solidFill>
                  <a:srgbClr val="000000"/>
                </a:solidFill>
              </a:rPr>
              <a:t>O</a:t>
            </a:r>
            <a:r>
              <a:rPr kumimoji="0" lang="en-NL" altLang="en-NL" b="1" i="0" u="none" strike="noStrike" cap="none" normalizeH="0" baseline="0" dirty="0">
                <a:ln>
                  <a:noFill/>
                </a:ln>
                <a:solidFill>
                  <a:srgbClr val="000000"/>
                </a:solidFill>
                <a:effectLst/>
              </a:rPr>
              <a:t>-verrekening in aanloopfase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rPr>
              <a:t>Vereiste “Nieuw voor de wereld” → stimuleert innovatie mondiaal gezien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rPr>
              <a:t>Breed innovatiebegrip </a:t>
            </a:r>
          </a:p>
          <a:p>
            <a:pPr marL="742950" lvl="1" indent="-285750" eaLnBrk="0" fontAlgn="base" hangingPunct="0">
              <a:spcBef>
                <a:spcPct val="0"/>
              </a:spcBef>
              <a:spcAft>
                <a:spcPct val="0"/>
              </a:spcAft>
              <a:buFont typeface="Arial" panose="020B0604020202020204" pitchFamily="34" charset="0"/>
              <a:buChar char="•"/>
            </a:pPr>
            <a:r>
              <a:rPr lang="en-NL" altLang="en-NL" b="1" dirty="0">
                <a:solidFill>
                  <a:srgbClr val="000000"/>
                </a:solidFill>
              </a:rPr>
              <a:t>Ook niet-technologische innovaties (sociaal, milieu, arbeidsomstandigheden) vergroten brede welvaart</a:t>
            </a:r>
          </a:p>
        </p:txBody>
      </p:sp>
      <p:pic>
        <p:nvPicPr>
          <p:cNvPr id="7" name="Picture 6" descr="A yellow light bulb with rays of light coming out of it&#10;&#10;AI-generated content may be incorrect.">
            <a:extLst>
              <a:ext uri="{FF2B5EF4-FFF2-40B4-BE49-F238E27FC236}">
                <a16:creationId xmlns:a16="http://schemas.microsoft.com/office/drawing/2014/main" id="{C5B596EC-50D0-7E27-9D31-2734C3086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500" y="110381"/>
            <a:ext cx="1104900" cy="1530350"/>
          </a:xfrm>
          <a:prstGeom prst="rect">
            <a:avLst/>
          </a:prstGeom>
        </p:spPr>
      </p:pic>
    </p:spTree>
    <p:extLst>
      <p:ext uri="{BB962C8B-B14F-4D97-AF65-F5344CB8AC3E}">
        <p14:creationId xmlns:p14="http://schemas.microsoft.com/office/powerpoint/2010/main" val="281733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41C0F-7F14-F1C8-1A06-9B441E39F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98E3F-ED3E-C312-5034-761479414B8D}"/>
              </a:ext>
            </a:extLst>
          </p:cNvPr>
          <p:cNvSpPr>
            <a:spLocks noGrp="1"/>
          </p:cNvSpPr>
          <p:nvPr>
            <p:ph type="ctrTitle"/>
          </p:nvPr>
        </p:nvSpPr>
        <p:spPr>
          <a:xfrm>
            <a:off x="160867" y="875556"/>
            <a:ext cx="11840633" cy="846857"/>
          </a:xfrm>
        </p:spPr>
        <p:txBody>
          <a:bodyPr>
            <a:normAutofit fontScale="90000"/>
          </a:bodyPr>
          <a:lstStyle/>
          <a:p>
            <a:pPr algn="l"/>
            <a:r>
              <a:rPr lang="en-US" b="1" dirty="0">
                <a:solidFill>
                  <a:srgbClr val="C00000"/>
                </a:solidFill>
              </a:rPr>
              <a:t>INZICHTEN VOOR EFFECTIEVE</a:t>
            </a:r>
            <a:br>
              <a:rPr lang="en-US" b="1" dirty="0">
                <a:solidFill>
                  <a:srgbClr val="C00000"/>
                </a:solidFill>
              </a:rPr>
            </a:br>
            <a:r>
              <a:rPr lang="en-US" b="1" dirty="0">
                <a:solidFill>
                  <a:srgbClr val="C00000"/>
                </a:solidFill>
              </a:rPr>
              <a:t>FISCALE INNOVATIEPRIKKELS (2/2)</a:t>
            </a:r>
            <a:endParaRPr lang="nl-NL" b="1" dirty="0">
              <a:solidFill>
                <a:srgbClr val="C00000"/>
              </a:solidFill>
            </a:endParaRPr>
          </a:p>
        </p:txBody>
      </p:sp>
      <p:pic>
        <p:nvPicPr>
          <p:cNvPr id="5" name="Picture 4" descr="A logo with a crown&#10;&#10;AI-generated content may be incorrect.">
            <a:extLst>
              <a:ext uri="{FF2B5EF4-FFF2-40B4-BE49-F238E27FC236}">
                <a16:creationId xmlns:a16="http://schemas.microsoft.com/office/drawing/2014/main" id="{E945A842-0DA2-2B57-9CD9-3A666D9C07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3" name="Rectangle 1">
            <a:extLst>
              <a:ext uri="{FF2B5EF4-FFF2-40B4-BE49-F238E27FC236}">
                <a16:creationId xmlns:a16="http://schemas.microsoft.com/office/drawing/2014/main" id="{0B46EA4E-0C61-D04E-590D-77990EC5CF87}"/>
              </a:ext>
            </a:extLst>
          </p:cNvPr>
          <p:cNvSpPr>
            <a:spLocks noChangeArrowheads="1"/>
          </p:cNvSpPr>
          <p:nvPr/>
        </p:nvSpPr>
        <p:spPr bwMode="auto">
          <a:xfrm>
            <a:off x="1028700" y="2820540"/>
            <a:ext cx="1070254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rPr>
              <a:t>Inputgerichte prikkels (bv. gericht op S&amp;</a:t>
            </a:r>
            <a:r>
              <a:rPr lang="en-NL" altLang="en-NL" b="1" dirty="0">
                <a:solidFill>
                  <a:srgbClr val="000000"/>
                </a:solidFill>
              </a:rPr>
              <a:t>O</a:t>
            </a:r>
            <a:r>
              <a:rPr kumimoji="0" lang="en-NL" altLang="en-NL" sz="1800" b="1" i="0" u="none" strike="noStrike" cap="none" normalizeH="0" baseline="0" dirty="0">
                <a:ln>
                  <a:noFill/>
                </a:ln>
                <a:solidFill>
                  <a:srgbClr val="000000"/>
                </a:solidFill>
                <a:effectLst/>
              </a:rPr>
              <a:t>-uitgaven/lonen) vaak effectiever dan outputgerichte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rPr>
              <a:t>Voorkeur voor</a:t>
            </a:r>
            <a:r>
              <a:rPr lang="en-NL" altLang="en-NL" b="1" dirty="0">
                <a:solidFill>
                  <a:srgbClr val="000000"/>
                </a:solidFill>
              </a:rPr>
              <a:t> e</a:t>
            </a:r>
            <a:r>
              <a:rPr kumimoji="0" lang="en-NL" altLang="en-NL" sz="1800" b="1" i="0" u="none" strike="noStrike" cap="none" normalizeH="0" baseline="0" dirty="0">
                <a:ln>
                  <a:noFill/>
                </a:ln>
                <a:solidFill>
                  <a:srgbClr val="000000"/>
                </a:solidFill>
                <a:effectLst/>
              </a:rPr>
              <a:t>envoudige, stabiele en voorspelbare fiscale prikkels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rPr>
              <a:t>Beleidsmix: combineer met andere instrumenten </a:t>
            </a:r>
          </a:p>
          <a:p>
            <a:pPr marL="742950" lvl="1" indent="-285750" eaLnBrk="0" fontAlgn="base" hangingPunct="0">
              <a:spcBef>
                <a:spcPct val="0"/>
              </a:spcBef>
              <a:spcAft>
                <a:spcPct val="0"/>
              </a:spcAft>
              <a:buFont typeface="Arial" panose="020B0604020202020204" pitchFamily="34" charset="0"/>
              <a:buChar char="•"/>
            </a:pPr>
            <a:r>
              <a:rPr lang="en-NL" altLang="en-NL" b="1" dirty="0">
                <a:solidFill>
                  <a:srgbClr val="000000"/>
                </a:solidFill>
              </a:rPr>
              <a:t>Zoals </a:t>
            </a:r>
            <a:r>
              <a:rPr kumimoji="0" lang="en-NL" altLang="en-NL" b="1" i="0" u="none" strike="noStrike" cap="none" normalizeH="0" baseline="0" dirty="0">
                <a:ln>
                  <a:noFill/>
                </a:ln>
                <a:solidFill>
                  <a:srgbClr val="000000"/>
                </a:solidFill>
                <a:effectLst/>
              </a:rPr>
              <a:t>onderwijs, infrastructuur, instituties, octrooirecht</a:t>
            </a:r>
            <a:r>
              <a:rPr lang="en-NL" altLang="en-NL" b="1" dirty="0">
                <a:solidFill>
                  <a:srgbClr val="000000"/>
                </a:solidFill>
              </a:rPr>
              <a:t>, m</a:t>
            </a:r>
            <a:r>
              <a:rPr kumimoji="0" lang="en-NL" altLang="en-NL" b="1" i="0" u="none" strike="noStrike" cap="none" normalizeH="0" baseline="0" dirty="0">
                <a:ln>
                  <a:noFill/>
                </a:ln>
                <a:solidFill>
                  <a:srgbClr val="000000"/>
                </a:solidFill>
                <a:effectLst/>
              </a:rPr>
              <a:t>acro-economische stabilisatie etc.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rPr>
              <a:t>Gefaseerde invoering: geleidelijke uitbreiding i.p.v. grote sprongen</a:t>
            </a:r>
          </a:p>
          <a:p>
            <a:pPr marL="742950" lvl="1"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rPr>
              <a:t>Vermindert prijsinflatie van inputs, betere monitoring en minder ‘moral hazard’</a:t>
            </a:r>
          </a:p>
        </p:txBody>
      </p:sp>
      <p:pic>
        <p:nvPicPr>
          <p:cNvPr id="4" name="Picture 3" descr="A yellow light bulb with rays of light coming out of it&#10;&#10;AI-generated content may be incorrect.">
            <a:extLst>
              <a:ext uri="{FF2B5EF4-FFF2-40B4-BE49-F238E27FC236}">
                <a16:creationId xmlns:a16="http://schemas.microsoft.com/office/drawing/2014/main" id="{90A1F732-ECF6-F101-E2C8-D604AD83C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500" y="110381"/>
            <a:ext cx="1104900" cy="1530350"/>
          </a:xfrm>
          <a:prstGeom prst="rect">
            <a:avLst/>
          </a:prstGeom>
        </p:spPr>
      </p:pic>
    </p:spTree>
    <p:extLst>
      <p:ext uri="{BB962C8B-B14F-4D97-AF65-F5344CB8AC3E}">
        <p14:creationId xmlns:p14="http://schemas.microsoft.com/office/powerpoint/2010/main" val="16240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56E773-8FA5-826B-D4BE-0AAF99ED7BCD}"/>
              </a:ext>
            </a:extLst>
          </p:cNvPr>
          <p:cNvPicPr>
            <a:picLocks noGrp="1" noChangeAspect="1"/>
          </p:cNvPicPr>
          <p:nvPr>
            <p:ph idx="1"/>
          </p:nvPr>
        </p:nvPicPr>
        <p:blipFill>
          <a:blip r:embed="rId3"/>
          <a:stretch>
            <a:fillRect/>
          </a:stretch>
        </p:blipFill>
        <p:spPr>
          <a:xfrm>
            <a:off x="1366304" y="678003"/>
            <a:ext cx="9136674" cy="5098308"/>
          </a:xfrm>
        </p:spPr>
      </p:pic>
      <p:pic>
        <p:nvPicPr>
          <p:cNvPr id="6" name="Picture 4" descr="A logo with a crown&#10;&#10;AI-generated content may be incorrect.">
            <a:extLst>
              <a:ext uri="{FF2B5EF4-FFF2-40B4-BE49-F238E27FC236}">
                <a16:creationId xmlns:a16="http://schemas.microsoft.com/office/drawing/2014/main" id="{5F7C35B2-69E2-BE5E-E9E0-E5C502BECB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1919865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B7205-3486-0CEE-E577-654B7BAAE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88E0B-7C44-F87C-9132-3461095F5BAC}"/>
              </a:ext>
            </a:extLst>
          </p:cNvPr>
          <p:cNvSpPr>
            <a:spLocks noGrp="1"/>
          </p:cNvSpPr>
          <p:nvPr>
            <p:ph type="ctrTitle"/>
          </p:nvPr>
        </p:nvSpPr>
        <p:spPr>
          <a:xfrm>
            <a:off x="169333" y="850504"/>
            <a:ext cx="11832167" cy="846857"/>
          </a:xfrm>
        </p:spPr>
        <p:txBody>
          <a:bodyPr>
            <a:normAutofit fontScale="90000"/>
          </a:bodyPr>
          <a:lstStyle/>
          <a:p>
            <a:pPr algn="l"/>
            <a:r>
              <a:rPr lang="en-US" b="1" dirty="0">
                <a:solidFill>
                  <a:srgbClr val="C00000"/>
                </a:solidFill>
              </a:rPr>
              <a:t>EFFICIËNTE FISCALE STIMULERING VAN INNOVATIE (1/2)</a:t>
            </a:r>
            <a:endParaRPr lang="nl-NL" b="1" dirty="0">
              <a:solidFill>
                <a:srgbClr val="C00000"/>
              </a:solidFill>
            </a:endParaRPr>
          </a:p>
        </p:txBody>
      </p:sp>
      <p:pic>
        <p:nvPicPr>
          <p:cNvPr id="5" name="Picture 4" descr="A logo with a crown&#10;&#10;AI-generated content may be incorrect.">
            <a:extLst>
              <a:ext uri="{FF2B5EF4-FFF2-40B4-BE49-F238E27FC236}">
                <a16:creationId xmlns:a16="http://schemas.microsoft.com/office/drawing/2014/main" id="{41A8A8D4-FAF0-20C8-0BC1-A74EBAE411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4" name="Rectangle 1">
            <a:extLst>
              <a:ext uri="{FF2B5EF4-FFF2-40B4-BE49-F238E27FC236}">
                <a16:creationId xmlns:a16="http://schemas.microsoft.com/office/drawing/2014/main" id="{AB385DDB-D0AE-D101-FC0B-FEF01AEC0D2B}"/>
              </a:ext>
            </a:extLst>
          </p:cNvPr>
          <p:cNvSpPr>
            <a:spLocks noChangeArrowheads="1"/>
          </p:cNvSpPr>
          <p:nvPr/>
        </p:nvSpPr>
        <p:spPr bwMode="auto">
          <a:xfrm>
            <a:off x="1028700" y="2582882"/>
            <a:ext cx="1023434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Financiering prikkels via extra belasting verstoort economisch gedrag</a:t>
            </a:r>
          </a:p>
          <a:p>
            <a:pPr marL="285750" indent="-285750" eaLnBrk="0" fontAlgn="base" hangingPunct="0">
              <a:spcBef>
                <a:spcPct val="0"/>
              </a:spcBef>
              <a:spcAft>
                <a:spcPct val="0"/>
              </a:spcAft>
              <a:buFont typeface="Arial" panose="020B0604020202020204" pitchFamily="34" charset="0"/>
              <a:buChar char="•"/>
            </a:pPr>
            <a:endPar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Administratieve en nalevingskosten: </a:t>
            </a:r>
          </a:p>
          <a:p>
            <a:pPr marL="742950" lvl="1" indent="-285750" eaLnBrk="0" fontAlgn="base" hangingPunct="0">
              <a:spcBef>
                <a:spcPct val="0"/>
              </a:spcBef>
              <a:spcAft>
                <a:spcPct val="0"/>
              </a:spcAft>
              <a:buFont typeface="Arial" panose="020B0604020202020204" pitchFamily="34" charset="0"/>
              <a:buChar char="•"/>
            </a:pPr>
            <a:r>
              <a:rPr lang="en-NL" altLang="en-NL" b="1" dirty="0">
                <a:solidFill>
                  <a:srgbClr val="000000"/>
                </a:solidFill>
                <a:latin typeface="Calibri" panose="020F0502020204030204" pitchFamily="34" charset="0"/>
                <a:cs typeface="Calibri" panose="020F0502020204030204" pitchFamily="34" charset="0"/>
              </a:rPr>
              <a:t>R</a:t>
            </a: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elatief hoog door complexiteit en bureaucratie (al snel ~10% van totale voordeel)</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Strengere/gerichtere regelingen → hogere kosten en mogelijke drempel voor starters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pP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Efficiëntie kan verbeteren via o.a. </a:t>
            </a:r>
            <a:r>
              <a:rPr lang="en-NL" altLang="en-NL" b="1" dirty="0">
                <a:solidFill>
                  <a:srgbClr val="000000"/>
                </a:solidFill>
                <a:latin typeface="Calibri" panose="020F0502020204030204" pitchFamily="34" charset="0"/>
                <a:cs typeface="Calibri" panose="020F0502020204030204" pitchFamily="34" charset="0"/>
              </a:rPr>
              <a:t>o</a:t>
            </a:r>
            <a:r>
              <a:rPr kumimoji="0" lang="en-NL" altLang="en-NL"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ne-stop-shop-systemen en versimpelde online aanvraagprocedures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Administratieve capaciteit overheid is belangrijke factor</a:t>
            </a:r>
          </a:p>
          <a:p>
            <a:pPr marR="0" lvl="1" algn="l" defTabSz="914400" rtl="0" eaLnBrk="0" fontAlgn="base" latinLnBrk="0" hangingPunct="0">
              <a:lnSpc>
                <a:spcPct val="100000"/>
              </a:lnSpc>
              <a:spcBef>
                <a:spcPct val="0"/>
              </a:spcBef>
              <a:spcAft>
                <a:spcPct val="0"/>
              </a:spcAft>
              <a:buClrTx/>
              <a:buSzTx/>
              <a:tabLst/>
            </a:pPr>
            <a:endParaRPr kumimoji="0" lang="en-NL" altLang="en-NL"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p:txBody>
      </p:sp>
      <p:pic>
        <p:nvPicPr>
          <p:cNvPr id="8" name="Picture 7" descr="A person and person holding plugs&#10;&#10;AI-generated content may be incorrect.">
            <a:extLst>
              <a:ext uri="{FF2B5EF4-FFF2-40B4-BE49-F238E27FC236}">
                <a16:creationId xmlns:a16="http://schemas.microsoft.com/office/drawing/2014/main" id="{E39684AC-023E-F69D-EB44-68401F5A3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950" y="5506173"/>
            <a:ext cx="2070100" cy="1351827"/>
          </a:xfrm>
          <a:prstGeom prst="rect">
            <a:avLst/>
          </a:prstGeom>
        </p:spPr>
      </p:pic>
    </p:spTree>
    <p:extLst>
      <p:ext uri="{BB962C8B-B14F-4D97-AF65-F5344CB8AC3E}">
        <p14:creationId xmlns:p14="http://schemas.microsoft.com/office/powerpoint/2010/main" val="2493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A8F1B-98DA-4565-B194-2AD789C49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D7886-ABD2-65A1-F5D4-6E917C3A72DD}"/>
              </a:ext>
            </a:extLst>
          </p:cNvPr>
          <p:cNvSpPr>
            <a:spLocks noGrp="1"/>
          </p:cNvSpPr>
          <p:nvPr>
            <p:ph type="ctrTitle"/>
          </p:nvPr>
        </p:nvSpPr>
        <p:spPr>
          <a:xfrm>
            <a:off x="1028700" y="850504"/>
            <a:ext cx="10972800" cy="846857"/>
          </a:xfrm>
        </p:spPr>
        <p:txBody>
          <a:bodyPr>
            <a:normAutofit fontScale="90000"/>
          </a:bodyPr>
          <a:lstStyle/>
          <a:p>
            <a:pPr algn="l"/>
            <a:r>
              <a:rPr lang="en-US" b="1" dirty="0">
                <a:solidFill>
                  <a:srgbClr val="C00000"/>
                </a:solidFill>
              </a:rPr>
              <a:t>EFFICIËNTE FISCALE STIMULERING VAN INNOVATIE (2/2)</a:t>
            </a:r>
            <a:endParaRPr lang="nl-NL" b="1" dirty="0">
              <a:solidFill>
                <a:srgbClr val="C00000"/>
              </a:solidFill>
            </a:endParaRPr>
          </a:p>
        </p:txBody>
      </p:sp>
      <p:pic>
        <p:nvPicPr>
          <p:cNvPr id="5" name="Picture 4" descr="A logo with a crown&#10;&#10;AI-generated content may be incorrect.">
            <a:extLst>
              <a:ext uri="{FF2B5EF4-FFF2-40B4-BE49-F238E27FC236}">
                <a16:creationId xmlns:a16="http://schemas.microsoft.com/office/drawing/2014/main" id="{BA52033E-2F6A-A0FF-7FAF-B1C5A84A6A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4" name="Rectangle 1">
            <a:extLst>
              <a:ext uri="{FF2B5EF4-FFF2-40B4-BE49-F238E27FC236}">
                <a16:creationId xmlns:a16="http://schemas.microsoft.com/office/drawing/2014/main" id="{0F6EFB8B-48D6-887A-8C7B-5BA7914B614F}"/>
              </a:ext>
            </a:extLst>
          </p:cNvPr>
          <p:cNvSpPr>
            <a:spLocks noChangeArrowheads="1"/>
          </p:cNvSpPr>
          <p:nvPr/>
        </p:nvSpPr>
        <p:spPr bwMode="auto">
          <a:xfrm>
            <a:off x="1028700" y="2305883"/>
            <a:ext cx="100838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1" algn="l" defTabSz="914400" rtl="0" eaLnBrk="0" fontAlgn="base" latinLnBrk="0" hangingPunct="0">
              <a:lnSpc>
                <a:spcPct val="100000"/>
              </a:lnSpc>
              <a:spcBef>
                <a:spcPct val="0"/>
              </a:spcBef>
              <a:spcAft>
                <a:spcPct val="0"/>
              </a:spcAft>
              <a:buClrTx/>
              <a:buSzTx/>
              <a:tabLst/>
            </a:pPr>
            <a:endParaRPr kumimoji="0" lang="en-NL" altLang="en-NL"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Incrementele regelingen minder efficiënt door verstoring investeringsplanning en hogere administratieve kosten</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Hogere effectiviteit compenseert niet altijd efficiëntieverlies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Ongelijke behandeling van rechtsvormen (bv. alleen Vpb-plichtigen) kan organisatorische efficiëntie verstoren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Niet doen bij onvoldoende prikkelsterkte. Schattingen: ~50% kostenreductie nodig als kantelpunt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Overlap van regelingen kan efficiëntie verminderen bij gebrek aan goede coördinatie</a:t>
            </a:r>
          </a:p>
        </p:txBody>
      </p:sp>
      <p:pic>
        <p:nvPicPr>
          <p:cNvPr id="6" name="Picture 5" descr="A person and person holding plugs&#10;&#10;AI-generated content may be incorrect.">
            <a:extLst>
              <a:ext uri="{FF2B5EF4-FFF2-40B4-BE49-F238E27FC236}">
                <a16:creationId xmlns:a16="http://schemas.microsoft.com/office/drawing/2014/main" id="{C21EFD72-FA39-D077-9018-63569FF81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950" y="5506173"/>
            <a:ext cx="2070100" cy="1351827"/>
          </a:xfrm>
          <a:prstGeom prst="rect">
            <a:avLst/>
          </a:prstGeom>
        </p:spPr>
      </p:pic>
    </p:spTree>
    <p:extLst>
      <p:ext uri="{BB962C8B-B14F-4D97-AF65-F5344CB8AC3E}">
        <p14:creationId xmlns:p14="http://schemas.microsoft.com/office/powerpoint/2010/main" val="34366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20116-F420-4901-5B1A-75E870C15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798E3-9A2F-8C9F-3E4B-67D06078F1C4}"/>
              </a:ext>
            </a:extLst>
          </p:cNvPr>
          <p:cNvSpPr>
            <a:spLocks noGrp="1"/>
          </p:cNvSpPr>
          <p:nvPr>
            <p:ph type="ctrTitle"/>
          </p:nvPr>
        </p:nvSpPr>
        <p:spPr>
          <a:xfrm>
            <a:off x="135467" y="161574"/>
            <a:ext cx="11866033" cy="1466075"/>
          </a:xfrm>
        </p:spPr>
        <p:txBody>
          <a:bodyPr>
            <a:normAutofit fontScale="90000"/>
          </a:bodyPr>
          <a:lstStyle/>
          <a:p>
            <a:pPr algn="l"/>
            <a:r>
              <a:rPr lang="en-US" b="1" dirty="0">
                <a:solidFill>
                  <a:srgbClr val="C00000"/>
                </a:solidFill>
              </a:rPr>
              <a:t>CONSULTATIE JONGERENBIJEENKOMST!</a:t>
            </a:r>
            <a:endParaRPr lang="nl-NL" b="1" dirty="0">
              <a:solidFill>
                <a:srgbClr val="C00000"/>
              </a:solidFill>
            </a:endParaRPr>
          </a:p>
        </p:txBody>
      </p:sp>
      <p:pic>
        <p:nvPicPr>
          <p:cNvPr id="5" name="Picture 4" descr="A logo with a crown&#10;&#10;AI-generated content may be incorrect.">
            <a:extLst>
              <a:ext uri="{FF2B5EF4-FFF2-40B4-BE49-F238E27FC236}">
                <a16:creationId xmlns:a16="http://schemas.microsoft.com/office/drawing/2014/main" id="{9EC94315-79F9-8EE4-44F3-428C022E01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
        <p:nvSpPr>
          <p:cNvPr id="9" name="Rectangle 1">
            <a:extLst>
              <a:ext uri="{FF2B5EF4-FFF2-40B4-BE49-F238E27FC236}">
                <a16:creationId xmlns:a16="http://schemas.microsoft.com/office/drawing/2014/main" id="{D53144FD-BCEF-2553-4D30-4D3AE3080505}"/>
              </a:ext>
            </a:extLst>
          </p:cNvPr>
          <p:cNvSpPr>
            <a:spLocks noChangeArrowheads="1"/>
          </p:cNvSpPr>
          <p:nvPr/>
        </p:nvSpPr>
        <p:spPr bwMode="auto">
          <a:xfrm>
            <a:off x="838200" y="1685255"/>
            <a:ext cx="661288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1" algn="l" defTabSz="914400" rtl="0" eaLnBrk="0" fontAlgn="base" latinLnBrk="0" hangingPunct="0">
              <a:lnSpc>
                <a:spcPct val="100000"/>
              </a:lnSpc>
              <a:spcBef>
                <a:spcPct val="0"/>
              </a:spcBef>
              <a:spcAft>
                <a:spcPct val="0"/>
              </a:spcAft>
              <a:buClrTx/>
              <a:buSzTx/>
              <a:tabLst/>
            </a:pPr>
            <a:endParaRPr kumimoji="0" lang="en-NL" altLang="en-NL"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r>
              <a:rPr lang="en-GB" altLang="en-NL" b="1" dirty="0">
                <a:solidFill>
                  <a:srgbClr val="000000"/>
                </a:solidFill>
                <a:latin typeface="Calibri" panose="020F0502020204030204" pitchFamily="34" charset="0"/>
                <a:cs typeface="Calibri" panose="020F0502020204030204" pitchFamily="34" charset="0"/>
              </a:rPr>
              <a:t>De </a:t>
            </a:r>
            <a:r>
              <a:rPr lang="en-GB" altLang="en-NL" b="1" dirty="0" err="1">
                <a:solidFill>
                  <a:srgbClr val="000000"/>
                </a:solidFill>
                <a:latin typeface="Calibri" panose="020F0502020204030204" pitchFamily="34" charset="0"/>
                <a:cs typeface="Calibri" panose="020F0502020204030204" pitchFamily="34" charset="0"/>
              </a:rPr>
              <a:t>innovatiebox</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kent</a:t>
            </a:r>
            <a:r>
              <a:rPr lang="en-GB" altLang="en-NL" b="1" dirty="0">
                <a:solidFill>
                  <a:srgbClr val="000000"/>
                </a:solidFill>
                <a:latin typeface="Calibri" panose="020F0502020204030204" pitchFamily="34" charset="0"/>
                <a:cs typeface="Calibri" panose="020F0502020204030204" pitchFamily="34" charset="0"/>
              </a:rPr>
              <a:t> 2 </a:t>
            </a:r>
            <a:r>
              <a:rPr lang="en-GB" altLang="en-NL" b="1" dirty="0" err="1">
                <a:solidFill>
                  <a:srgbClr val="000000"/>
                </a:solidFill>
                <a:latin typeface="Calibri" panose="020F0502020204030204" pitchFamily="34" charset="0"/>
                <a:cs typeface="Calibri" panose="020F0502020204030204" pitchFamily="34" charset="0"/>
              </a:rPr>
              <a:t>doelstellingen</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stimuleren</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Nederlands</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vestigingsklimaat</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en</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stimuleren</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technische</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innovatie</a:t>
            </a:r>
            <a:r>
              <a:rPr lang="en-GB" altLang="en-NL" b="1" dirty="0">
                <a:solidFill>
                  <a:srgbClr val="000000"/>
                </a:solidFill>
                <a:latin typeface="Calibri" panose="020F0502020204030204" pitchFamily="34" charset="0"/>
                <a:cs typeface="Calibri" panose="020F0502020204030204" pitchFamily="34" charset="0"/>
              </a:rPr>
              <a:t> in Nederland</a:t>
            </a:r>
          </a:p>
          <a:p>
            <a:pPr marL="742950" lvl="1" indent="-285750" eaLnBrk="0" fontAlgn="base" hangingPunct="0">
              <a:spcBef>
                <a:spcPct val="0"/>
              </a:spcBef>
              <a:spcAft>
                <a:spcPct val="0"/>
              </a:spcAft>
              <a:buFont typeface="Arial" panose="020B0604020202020204" pitchFamily="34" charset="0"/>
              <a:buChar char="•"/>
            </a:pPr>
            <a:r>
              <a:rPr lang="en-GB" altLang="en-NL" b="1" dirty="0" err="1">
                <a:solidFill>
                  <a:srgbClr val="000000"/>
                </a:solidFill>
                <a:latin typeface="Calibri" panose="020F0502020204030204" pitchFamily="34" charset="0"/>
                <a:cs typeface="Calibri" panose="020F0502020204030204" pitchFamily="34" charset="0"/>
              </a:rPr>
              <a:t>Discussiepunt</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welke</a:t>
            </a:r>
            <a:r>
              <a:rPr lang="en-GB" altLang="en-NL" b="1" dirty="0">
                <a:solidFill>
                  <a:srgbClr val="000000"/>
                </a:solidFill>
                <a:latin typeface="Calibri" panose="020F0502020204030204" pitchFamily="34" charset="0"/>
                <a:cs typeface="Calibri" panose="020F0502020204030204" pitchFamily="34" charset="0"/>
              </a:rPr>
              <a:t> van die </a:t>
            </a:r>
            <a:r>
              <a:rPr lang="en-GB" altLang="en-NL" b="1" dirty="0" err="1">
                <a:solidFill>
                  <a:srgbClr val="000000"/>
                </a:solidFill>
                <a:latin typeface="Calibri" panose="020F0502020204030204" pitchFamily="34" charset="0"/>
                <a:cs typeface="Calibri" panose="020F0502020204030204" pitchFamily="34" charset="0"/>
              </a:rPr>
              <a:t>doelstellingen</a:t>
            </a:r>
            <a:r>
              <a:rPr lang="en-GB" altLang="en-NL" b="1" dirty="0">
                <a:solidFill>
                  <a:srgbClr val="000000"/>
                </a:solidFill>
                <a:latin typeface="Calibri" panose="020F0502020204030204" pitchFamily="34" charset="0"/>
                <a:cs typeface="Calibri" panose="020F0502020204030204" pitchFamily="34" charset="0"/>
              </a:rPr>
              <a:t> is wat u </a:t>
            </a:r>
            <a:r>
              <a:rPr lang="en-GB" altLang="en-NL" b="1" dirty="0" err="1">
                <a:solidFill>
                  <a:srgbClr val="000000"/>
                </a:solidFill>
                <a:latin typeface="Calibri" panose="020F0502020204030204" pitchFamily="34" charset="0"/>
                <a:cs typeface="Calibri" panose="020F0502020204030204" pitchFamily="34" charset="0"/>
              </a:rPr>
              <a:t>betreft</a:t>
            </a:r>
            <a:r>
              <a:rPr lang="en-GB" altLang="en-NL" b="1" dirty="0">
                <a:solidFill>
                  <a:srgbClr val="000000"/>
                </a:solidFill>
                <a:latin typeface="Calibri" panose="020F0502020204030204" pitchFamily="34" charset="0"/>
                <a:cs typeface="Calibri" panose="020F0502020204030204" pitchFamily="34" charset="0"/>
              </a:rPr>
              <a:t> het </a:t>
            </a:r>
            <a:r>
              <a:rPr lang="en-GB" altLang="en-NL" b="1" dirty="0" err="1">
                <a:solidFill>
                  <a:srgbClr val="000000"/>
                </a:solidFill>
                <a:latin typeface="Calibri" panose="020F0502020204030204" pitchFamily="34" charset="0"/>
                <a:cs typeface="Calibri" panose="020F0502020204030204" pitchFamily="34" charset="0"/>
              </a:rPr>
              <a:t>belangrijkst</a:t>
            </a:r>
            <a:r>
              <a:rPr lang="en-GB" altLang="en-NL" b="1" dirty="0">
                <a:solidFill>
                  <a:srgbClr val="000000"/>
                </a:solidFill>
                <a:latin typeface="Calibri" panose="020F0502020204030204" pitchFamily="34" charset="0"/>
                <a:cs typeface="Calibri" panose="020F0502020204030204" pitchFamily="34" charset="0"/>
              </a:rPr>
              <a:t>?</a:t>
            </a:r>
          </a:p>
          <a:p>
            <a:pPr lvl="1" eaLnBrk="0" fontAlgn="base" hangingPunct="0">
              <a:spcBef>
                <a:spcPct val="0"/>
              </a:spcBef>
              <a:spcAft>
                <a:spcPct val="0"/>
              </a:spcAft>
            </a:pPr>
            <a:endParaRPr lang="en-GB" altLang="en-NL" b="1" dirty="0">
              <a:solidFill>
                <a:srgbClr val="000000"/>
              </a:solidFill>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endParaRPr lang="en-NL" altLang="en-NL" b="1" dirty="0">
              <a:solidFill>
                <a:srgbClr val="000000"/>
              </a:solidFill>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r>
              <a:rPr lang="en-NL" altLang="en-NL" b="1" dirty="0">
                <a:solidFill>
                  <a:srgbClr val="000000"/>
                </a:solidFill>
                <a:latin typeface="Calibri" panose="020F0502020204030204" pitchFamily="34" charset="0"/>
                <a:cs typeface="Calibri" panose="020F0502020204030204" pitchFamily="34" charset="0"/>
              </a:rPr>
              <a:t>Stelling: </a:t>
            </a:r>
            <a:r>
              <a:rPr lang="en-GB" b="1" dirty="0"/>
              <a:t>Nederland </a:t>
            </a:r>
            <a:r>
              <a:rPr lang="en-GB" b="1" dirty="0" err="1"/>
              <a:t>zou</a:t>
            </a:r>
            <a:r>
              <a:rPr lang="en-GB" b="1" dirty="0"/>
              <a:t> de </a:t>
            </a:r>
            <a:r>
              <a:rPr lang="en-GB" b="1" dirty="0" err="1"/>
              <a:t>fiscale</a:t>
            </a:r>
            <a:r>
              <a:rPr lang="en-GB" b="1" dirty="0"/>
              <a:t> </a:t>
            </a:r>
            <a:r>
              <a:rPr lang="en-GB" b="1" dirty="0" err="1"/>
              <a:t>stimulering</a:t>
            </a:r>
            <a:r>
              <a:rPr lang="en-GB" b="1" dirty="0"/>
              <a:t> van </a:t>
            </a:r>
            <a:r>
              <a:rPr lang="en-GB" b="1" dirty="0" err="1"/>
              <a:t>innovatie</a:t>
            </a:r>
            <a:r>
              <a:rPr lang="en-GB" b="1" dirty="0"/>
              <a:t> </a:t>
            </a:r>
            <a:r>
              <a:rPr lang="en-GB" b="1" dirty="0" err="1"/>
              <a:t>meer</a:t>
            </a:r>
            <a:r>
              <a:rPr lang="en-GB" b="1" dirty="0"/>
              <a:t> </a:t>
            </a:r>
            <a:r>
              <a:rPr lang="en-GB" b="1" dirty="0" err="1"/>
              <a:t>moeten</a:t>
            </a:r>
            <a:r>
              <a:rPr lang="en-GB" b="1" dirty="0"/>
              <a:t> </a:t>
            </a:r>
            <a:r>
              <a:rPr lang="en-GB" b="1" dirty="0" err="1"/>
              <a:t>richten</a:t>
            </a:r>
            <a:r>
              <a:rPr lang="en-GB" b="1" dirty="0"/>
              <a:t> op </a:t>
            </a:r>
            <a:r>
              <a:rPr lang="en-GB" b="1" dirty="0" err="1"/>
              <a:t>jonge</a:t>
            </a:r>
            <a:r>
              <a:rPr lang="en-GB" b="1" dirty="0"/>
              <a:t> </a:t>
            </a:r>
            <a:r>
              <a:rPr lang="en-GB" b="1" dirty="0" err="1"/>
              <a:t>bedrijven</a:t>
            </a:r>
            <a:endPar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r>
              <a:rPr lang="en-NL" altLang="en-NL" b="1" dirty="0">
                <a:solidFill>
                  <a:srgbClr val="000000"/>
                </a:solidFill>
                <a:latin typeface="Calibri" panose="020F0502020204030204" pitchFamily="34" charset="0"/>
                <a:cs typeface="Calibri" panose="020F0502020204030204" pitchFamily="34" charset="0"/>
              </a:rPr>
              <a:t>Vraag: </a:t>
            </a:r>
            <a:r>
              <a:rPr lang="en-GB" altLang="en-NL" b="1" dirty="0" err="1">
                <a:solidFill>
                  <a:srgbClr val="000000"/>
                </a:solidFill>
                <a:latin typeface="Calibri" panose="020F0502020204030204" pitchFamily="34" charset="0"/>
                <a:cs typeface="Calibri" panose="020F0502020204030204" pitchFamily="34" charset="0"/>
              </a:rPr>
              <a:t>waar</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moet</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bij</a:t>
            </a:r>
            <a:r>
              <a:rPr lang="en-GB" altLang="en-NL" b="1" dirty="0">
                <a:solidFill>
                  <a:srgbClr val="000000"/>
                </a:solidFill>
                <a:latin typeface="Calibri" panose="020F0502020204030204" pitchFamily="34" charset="0"/>
                <a:cs typeface="Calibri" panose="020F0502020204030204" pitchFamily="34" charset="0"/>
              </a:rPr>
              <a:t> de </a:t>
            </a:r>
            <a:r>
              <a:rPr lang="en-GB" altLang="en-NL" b="1" dirty="0" err="1">
                <a:solidFill>
                  <a:srgbClr val="000000"/>
                </a:solidFill>
                <a:latin typeface="Calibri" panose="020F0502020204030204" pitchFamily="34" charset="0"/>
                <a:cs typeface="Calibri" panose="020F0502020204030204" pitchFamily="34" charset="0"/>
              </a:rPr>
              <a:t>fiscale</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stimulering</a:t>
            </a:r>
            <a:r>
              <a:rPr lang="en-GB" altLang="en-NL" b="1" dirty="0">
                <a:solidFill>
                  <a:srgbClr val="000000"/>
                </a:solidFill>
                <a:latin typeface="Calibri" panose="020F0502020204030204" pitchFamily="34" charset="0"/>
                <a:cs typeface="Calibri" panose="020F0502020204030204" pitchFamily="34" charset="0"/>
              </a:rPr>
              <a:t> van </a:t>
            </a:r>
            <a:r>
              <a:rPr lang="en-GB" altLang="en-NL" b="1" dirty="0" err="1">
                <a:solidFill>
                  <a:srgbClr val="000000"/>
                </a:solidFill>
                <a:latin typeface="Calibri" panose="020F0502020204030204" pitchFamily="34" charset="0"/>
                <a:cs typeface="Calibri" panose="020F0502020204030204" pitchFamily="34" charset="0"/>
              </a:rPr>
              <a:t>innovatie</a:t>
            </a:r>
            <a:r>
              <a:rPr lang="en-GB" altLang="en-NL" b="1" dirty="0">
                <a:solidFill>
                  <a:srgbClr val="000000"/>
                </a:solidFill>
                <a:latin typeface="Calibri" panose="020F0502020204030204" pitchFamily="34" charset="0"/>
                <a:cs typeface="Calibri" panose="020F0502020204030204" pitchFamily="34" charset="0"/>
              </a:rPr>
              <a:t> wat u </a:t>
            </a:r>
            <a:r>
              <a:rPr lang="en-GB" altLang="en-NL" b="1" dirty="0" err="1">
                <a:solidFill>
                  <a:srgbClr val="000000"/>
                </a:solidFill>
                <a:latin typeface="Calibri" panose="020F0502020204030204" pitchFamily="34" charset="0"/>
                <a:cs typeface="Calibri" panose="020F0502020204030204" pitchFamily="34" charset="0"/>
              </a:rPr>
              <a:t>betreft</a:t>
            </a:r>
            <a:r>
              <a:rPr lang="en-GB" altLang="en-NL" b="1" dirty="0">
                <a:solidFill>
                  <a:srgbClr val="000000"/>
                </a:solidFill>
                <a:latin typeface="Calibri" panose="020F0502020204030204" pitchFamily="34" charset="0"/>
                <a:cs typeface="Calibri" panose="020F0502020204030204" pitchFamily="34" charset="0"/>
              </a:rPr>
              <a:t> de </a:t>
            </a:r>
            <a:r>
              <a:rPr lang="en-GB" altLang="en-NL" b="1" dirty="0" err="1">
                <a:solidFill>
                  <a:srgbClr val="000000"/>
                </a:solidFill>
                <a:latin typeface="Calibri" panose="020F0502020204030204" pitchFamily="34" charset="0"/>
                <a:cs typeface="Calibri" panose="020F0502020204030204" pitchFamily="34" charset="0"/>
              </a:rPr>
              <a:t>meeste</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aandacht</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naar</a:t>
            </a:r>
            <a:r>
              <a:rPr lang="en-GB" altLang="en-NL" b="1" dirty="0">
                <a:solidFill>
                  <a:srgbClr val="000000"/>
                </a:solidFill>
                <a:latin typeface="Calibri" panose="020F0502020204030204" pitchFamily="34" charset="0"/>
                <a:cs typeface="Calibri" panose="020F0502020204030204" pitchFamily="34" charset="0"/>
              </a:rPr>
              <a:t> </a:t>
            </a:r>
            <a:r>
              <a:rPr lang="en-GB" altLang="en-NL" b="1" dirty="0" err="1">
                <a:solidFill>
                  <a:srgbClr val="000000"/>
                </a:solidFill>
                <a:latin typeface="Calibri" panose="020F0502020204030204" pitchFamily="34" charset="0"/>
                <a:cs typeface="Calibri" panose="020F0502020204030204" pitchFamily="34" charset="0"/>
              </a:rPr>
              <a:t>uitgaan</a:t>
            </a:r>
            <a:r>
              <a:rPr lang="en-GB" altLang="en-NL" b="1" dirty="0">
                <a:solidFill>
                  <a:srgbClr val="000000"/>
                </a:solidFill>
                <a:latin typeface="Calibri" panose="020F0502020204030204" pitchFamily="34" charset="0"/>
                <a:cs typeface="Calibri" panose="020F0502020204030204" pitchFamily="34" charset="0"/>
              </a:rPr>
              <a:t>? </a:t>
            </a:r>
            <a:endParaRPr kumimoji="0" lang="en-NL" altLang="en-NL"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p:txBody>
      </p:sp>
      <p:pic>
        <p:nvPicPr>
          <p:cNvPr id="11" name="Picture 10" descr="A qr code with a white background&#10;&#10;AI-generated content may be incorrect.">
            <a:extLst>
              <a:ext uri="{FF2B5EF4-FFF2-40B4-BE49-F238E27FC236}">
                <a16:creationId xmlns:a16="http://schemas.microsoft.com/office/drawing/2014/main" id="{B9A7E64C-8A2E-B7DD-FBD7-6C6614D5F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324" y="1657841"/>
            <a:ext cx="3849838" cy="3787366"/>
          </a:xfrm>
          <a:prstGeom prst="rect">
            <a:avLst/>
          </a:prstGeom>
        </p:spPr>
      </p:pic>
      <p:pic>
        <p:nvPicPr>
          <p:cNvPr id="13" name="Picture 12" descr="A hand holding a phone&#10;&#10;AI-generated content may be incorrect.">
            <a:extLst>
              <a:ext uri="{FF2B5EF4-FFF2-40B4-BE49-F238E27FC236}">
                <a16:creationId xmlns:a16="http://schemas.microsoft.com/office/drawing/2014/main" id="{0EA9B197-BABC-6AB1-436C-E3E9145B8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850" y="5104354"/>
            <a:ext cx="1944686" cy="1753646"/>
          </a:xfrm>
          <a:prstGeom prst="rect">
            <a:avLst/>
          </a:prstGeom>
        </p:spPr>
      </p:pic>
    </p:spTree>
    <p:extLst>
      <p:ext uri="{BB962C8B-B14F-4D97-AF65-F5344CB8AC3E}">
        <p14:creationId xmlns:p14="http://schemas.microsoft.com/office/powerpoint/2010/main" val="425741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50277"/>
          </a:xfrm>
        </p:spPr>
        <p:txBody>
          <a:bodyPr/>
          <a:lstStyle/>
          <a:p>
            <a:r>
              <a:rPr lang="nl-NL" b="1" dirty="0">
                <a:solidFill>
                  <a:srgbClr val="C00000"/>
                </a:solidFill>
              </a:rPr>
              <a:t>Bedankt!</a:t>
            </a:r>
          </a:p>
        </p:txBody>
      </p:sp>
      <p:pic>
        <p:nvPicPr>
          <p:cNvPr id="5" name="Picture 4" descr="A logo with a crown&#10;&#10;AI-generated content may be incorrect.">
            <a:extLst>
              <a:ext uri="{FF2B5EF4-FFF2-40B4-BE49-F238E27FC236}">
                <a16:creationId xmlns:a16="http://schemas.microsoft.com/office/drawing/2014/main" id="{995ED949-2A63-826C-D49F-480F0F6AA5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810935"/>
            <a:ext cx="990600" cy="920115"/>
          </a:xfrm>
          <a:prstGeom prst="rect">
            <a:avLst/>
          </a:prstGeom>
          <a:noFill/>
          <a:ln>
            <a:noFill/>
          </a:ln>
        </p:spPr>
      </p:pic>
      <p:sp>
        <p:nvSpPr>
          <p:cNvPr id="4" name="TextBox 4">
            <a:extLst>
              <a:ext uri="{FF2B5EF4-FFF2-40B4-BE49-F238E27FC236}">
                <a16:creationId xmlns:a16="http://schemas.microsoft.com/office/drawing/2014/main" id="{72B899DF-88BE-E1BA-AEED-70193F986E8C}"/>
              </a:ext>
            </a:extLst>
          </p:cNvPr>
          <p:cNvSpPr txBox="1"/>
          <p:nvPr/>
        </p:nvSpPr>
        <p:spPr>
          <a:xfrm>
            <a:off x="3886200" y="2552700"/>
            <a:ext cx="5345482" cy="2754728"/>
          </a:xfrm>
          <a:prstGeom prst="rect">
            <a:avLst/>
          </a:prstGeom>
        </p:spPr>
        <p:txBody>
          <a:bodyPr wrap="square" lIns="0" tIns="0" rIns="0" bIns="0" rtlCol="0" anchor="t">
            <a:spAutoFit/>
          </a:bodyPr>
          <a:lstStyle/>
          <a:p>
            <a:pPr algn="l">
              <a:lnSpc>
                <a:spcPts val="4407"/>
              </a:lnSpc>
            </a:pPr>
            <a:endParaRPr lang="en-US" sz="2200" b="1" dirty="0">
              <a:solidFill>
                <a:srgbClr val="0F0866"/>
              </a:solidFill>
              <a:ea typeface="Roboto Bold"/>
              <a:cs typeface="Roboto Bold"/>
              <a:sym typeface="Roboto Bold"/>
            </a:endParaRPr>
          </a:p>
          <a:p>
            <a:pPr algn="l">
              <a:lnSpc>
                <a:spcPts val="4407"/>
              </a:lnSpc>
            </a:pPr>
            <a:r>
              <a:rPr lang="en-US" sz="2200" dirty="0">
                <a:ea typeface="Roboto Bold"/>
                <a:cs typeface="Arial" panose="020B0604020202020204" pitchFamily="34" charset="0"/>
                <a:sym typeface="Roboto Bold"/>
              </a:rPr>
              <a:t>Dr. M.J. (Mart) van Hulten LLM</a:t>
            </a:r>
          </a:p>
          <a:p>
            <a:pPr algn="l">
              <a:lnSpc>
                <a:spcPts val="4407"/>
              </a:lnSpc>
            </a:pPr>
            <a:r>
              <a:rPr lang="en-US" sz="2200" dirty="0">
                <a:ea typeface="Roboto Bold"/>
                <a:cs typeface="Arial" panose="020B0604020202020204" pitchFamily="34" charset="0"/>
                <a:sym typeface="Roboto Bold"/>
              </a:rPr>
              <a:t>Tilburg University / Lubbers, Boer &amp; Douma</a:t>
            </a:r>
            <a:endParaRPr lang="en-US" sz="2200" dirty="0">
              <a:solidFill>
                <a:srgbClr val="0F0866"/>
              </a:solidFill>
              <a:ea typeface="Roboto Bold"/>
              <a:cs typeface="Arial" panose="020B0604020202020204" pitchFamily="34" charset="0"/>
              <a:sym typeface="Roboto Bold"/>
            </a:endParaRPr>
          </a:p>
          <a:p>
            <a:pPr algn="l">
              <a:lnSpc>
                <a:spcPts val="4407"/>
              </a:lnSpc>
            </a:pPr>
            <a:r>
              <a:rPr lang="en-US" sz="2200" dirty="0">
                <a:solidFill>
                  <a:srgbClr val="0F0866"/>
                </a:solidFill>
                <a:ea typeface="Roboto Bold"/>
                <a:cs typeface="Arial" panose="020B0604020202020204" pitchFamily="34" charset="0"/>
                <a:sym typeface="Roboto Bold"/>
                <a:hlinkClick r:id="rId3"/>
              </a:rPr>
              <a:t>m.j.vanhulten@tilburguniversity.edu</a:t>
            </a:r>
            <a:r>
              <a:rPr lang="en-US" sz="2200" dirty="0">
                <a:solidFill>
                  <a:srgbClr val="0F0866"/>
                </a:solidFill>
                <a:ea typeface="Roboto Bold"/>
                <a:cs typeface="Arial" panose="020B0604020202020204" pitchFamily="34" charset="0"/>
                <a:sym typeface="Roboto Bold"/>
              </a:rPr>
              <a:t> </a:t>
            </a:r>
          </a:p>
          <a:p>
            <a:pPr algn="l">
              <a:lnSpc>
                <a:spcPts val="4407"/>
              </a:lnSpc>
            </a:pPr>
            <a:endParaRPr lang="en-US" sz="2200" b="1" dirty="0">
              <a:solidFill>
                <a:srgbClr val="0F0866"/>
              </a:solidFill>
              <a:ea typeface="Roboto Bold"/>
              <a:cs typeface="Roboto Bold"/>
              <a:sym typeface="Roboto Bold"/>
            </a:endParaRPr>
          </a:p>
        </p:txBody>
      </p:sp>
      <p:pic>
        <p:nvPicPr>
          <p:cNvPr id="6" name="Picture 5" descr="Mart van Hulten">
            <a:extLst>
              <a:ext uri="{FF2B5EF4-FFF2-40B4-BE49-F238E27FC236}">
                <a16:creationId xmlns:a16="http://schemas.microsoft.com/office/drawing/2014/main" id="{3FF66031-5A5E-8FD3-7950-17FA1DB34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79787"/>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20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90E7-C9EC-AFA8-2C37-D7C38B08C731}"/>
              </a:ext>
            </a:extLst>
          </p:cNvPr>
          <p:cNvSpPr>
            <a:spLocks noGrp="1"/>
          </p:cNvSpPr>
          <p:nvPr>
            <p:ph type="title"/>
          </p:nvPr>
        </p:nvSpPr>
        <p:spPr/>
        <p:txBody>
          <a:bodyPr/>
          <a:lstStyle/>
          <a:p>
            <a:r>
              <a:rPr lang="en-US" b="1" dirty="0">
                <a:solidFill>
                  <a:srgbClr val="C00000"/>
                </a:solidFill>
              </a:rPr>
              <a:t>LOONT MEER WERKEN IN NEDERLAND?</a:t>
            </a:r>
          </a:p>
        </p:txBody>
      </p:sp>
      <p:pic>
        <p:nvPicPr>
          <p:cNvPr id="9" name="Content Placeholder 8">
            <a:extLst>
              <a:ext uri="{FF2B5EF4-FFF2-40B4-BE49-F238E27FC236}">
                <a16:creationId xmlns:a16="http://schemas.microsoft.com/office/drawing/2014/main" id="{1C7F212A-E6E9-EE70-DAAB-B605CA2DD476}"/>
              </a:ext>
            </a:extLst>
          </p:cNvPr>
          <p:cNvPicPr>
            <a:picLocks noGrp="1" noChangeAspect="1"/>
          </p:cNvPicPr>
          <p:nvPr>
            <p:ph idx="1"/>
          </p:nvPr>
        </p:nvPicPr>
        <p:blipFill>
          <a:blip r:embed="rId2"/>
          <a:stretch>
            <a:fillRect/>
          </a:stretch>
        </p:blipFill>
        <p:spPr>
          <a:xfrm>
            <a:off x="2335427" y="1488771"/>
            <a:ext cx="7684896" cy="5134451"/>
          </a:xfrm>
        </p:spPr>
      </p:pic>
      <p:pic>
        <p:nvPicPr>
          <p:cNvPr id="3" name="Picture 4" descr="A logo with a crown&#10;&#10;AI-generated content may be incorrect.">
            <a:extLst>
              <a:ext uri="{FF2B5EF4-FFF2-40B4-BE49-F238E27FC236}">
                <a16:creationId xmlns:a16="http://schemas.microsoft.com/office/drawing/2014/main" id="{69C6D73D-C4AA-8BEC-42D7-7FAFC1A2A8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83262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6D2-D942-873A-3DEB-80E47F99C6F1}"/>
              </a:ext>
            </a:extLst>
          </p:cNvPr>
          <p:cNvSpPr>
            <a:spLocks noGrp="1"/>
          </p:cNvSpPr>
          <p:nvPr>
            <p:ph type="title"/>
          </p:nvPr>
        </p:nvSpPr>
        <p:spPr/>
        <p:txBody>
          <a:bodyPr/>
          <a:lstStyle/>
          <a:p>
            <a:r>
              <a:rPr lang="en-US" b="1" dirty="0">
                <a:solidFill>
                  <a:srgbClr val="C00000"/>
                </a:solidFill>
              </a:rPr>
              <a:t>LOONT MEER WERKEN IN NEDERLAND?</a:t>
            </a:r>
            <a:endParaRPr lang="nl-NL" b="1" dirty="0">
              <a:solidFill>
                <a:srgbClr val="C00000"/>
              </a:solidFill>
            </a:endParaRPr>
          </a:p>
        </p:txBody>
      </p:sp>
      <p:pic>
        <p:nvPicPr>
          <p:cNvPr id="4" name="Picture 3">
            <a:extLst>
              <a:ext uri="{FF2B5EF4-FFF2-40B4-BE49-F238E27FC236}">
                <a16:creationId xmlns:a16="http://schemas.microsoft.com/office/drawing/2014/main" id="{ADCB3CD8-16F6-1259-CE42-F47722DF17D6}"/>
              </a:ext>
            </a:extLst>
          </p:cNvPr>
          <p:cNvPicPr>
            <a:picLocks noChangeAspect="1"/>
          </p:cNvPicPr>
          <p:nvPr/>
        </p:nvPicPr>
        <p:blipFill>
          <a:blip r:embed="rId3"/>
          <a:stretch>
            <a:fillRect/>
          </a:stretch>
        </p:blipFill>
        <p:spPr>
          <a:xfrm>
            <a:off x="1414997" y="1371911"/>
            <a:ext cx="8533675" cy="5120964"/>
          </a:xfrm>
          <a:prstGeom prst="rect">
            <a:avLst/>
          </a:prstGeom>
        </p:spPr>
      </p:pic>
      <p:pic>
        <p:nvPicPr>
          <p:cNvPr id="3" name="Picture 4" descr="A logo with a crown&#10;&#10;AI-generated content may be incorrect.">
            <a:extLst>
              <a:ext uri="{FF2B5EF4-FFF2-40B4-BE49-F238E27FC236}">
                <a16:creationId xmlns:a16="http://schemas.microsoft.com/office/drawing/2014/main" id="{088FAABD-D4DF-ED4E-563A-80A847C683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248616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E895-70C7-8EA8-1826-2D5F1E552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A71CD-951C-1AC7-35F6-DEEE7C3634CD}"/>
              </a:ext>
            </a:extLst>
          </p:cNvPr>
          <p:cNvSpPr>
            <a:spLocks noGrp="1"/>
          </p:cNvSpPr>
          <p:nvPr>
            <p:ph type="title"/>
          </p:nvPr>
        </p:nvSpPr>
        <p:spPr>
          <a:xfrm>
            <a:off x="640080" y="349885"/>
            <a:ext cx="10515600" cy="1325563"/>
          </a:xfrm>
        </p:spPr>
        <p:txBody>
          <a:bodyPr/>
          <a:lstStyle/>
          <a:p>
            <a:r>
              <a:rPr lang="en-US" b="1" dirty="0">
                <a:solidFill>
                  <a:srgbClr val="C00000"/>
                </a:solidFill>
              </a:rPr>
              <a:t>ONZE STUDIE</a:t>
            </a:r>
          </a:p>
        </p:txBody>
      </p:sp>
      <p:sp>
        <p:nvSpPr>
          <p:cNvPr id="3" name="Content Placeholder 2">
            <a:extLst>
              <a:ext uri="{FF2B5EF4-FFF2-40B4-BE49-F238E27FC236}">
                <a16:creationId xmlns:a16="http://schemas.microsoft.com/office/drawing/2014/main" id="{6A692AF4-9403-2DDE-93B6-6BB79D1D563B}"/>
              </a:ext>
            </a:extLst>
          </p:cNvPr>
          <p:cNvSpPr>
            <a:spLocks noGrp="1"/>
          </p:cNvSpPr>
          <p:nvPr>
            <p:ph idx="1"/>
          </p:nvPr>
        </p:nvSpPr>
        <p:spPr>
          <a:xfrm>
            <a:off x="640080" y="1825625"/>
            <a:ext cx="11247120" cy="4351338"/>
          </a:xfrm>
        </p:spPr>
        <p:txBody>
          <a:bodyPr vert="horz" lIns="91440" tIns="45720" rIns="91440" bIns="45720" rtlCol="0" anchor="t">
            <a:normAutofit lnSpcReduction="10000"/>
          </a:bodyPr>
          <a:lstStyle/>
          <a:p>
            <a:pPr>
              <a:lnSpc>
                <a:spcPct val="100000"/>
              </a:lnSpc>
            </a:pPr>
            <a:r>
              <a:rPr lang="en-US" b="1" dirty="0"/>
              <a:t>We </a:t>
            </a:r>
            <a:r>
              <a:rPr lang="en-US" b="1" dirty="0" err="1"/>
              <a:t>meten</a:t>
            </a:r>
            <a:r>
              <a:rPr lang="en-US" b="1" dirty="0"/>
              <a:t> </a:t>
            </a:r>
            <a:r>
              <a:rPr lang="en-US" b="1" dirty="0" err="1"/>
              <a:t>percepties</a:t>
            </a:r>
            <a:r>
              <a:rPr lang="en-US" b="1" dirty="0"/>
              <a:t> van </a:t>
            </a:r>
            <a:r>
              <a:rPr lang="en-US" b="1" dirty="0" err="1"/>
              <a:t>effectieve</a:t>
            </a:r>
            <a:r>
              <a:rPr lang="en-US" b="1" dirty="0"/>
              <a:t> </a:t>
            </a:r>
            <a:r>
              <a:rPr lang="en-US" b="1" dirty="0" err="1"/>
              <a:t>marginale</a:t>
            </a:r>
            <a:r>
              <a:rPr lang="en-US" b="1" dirty="0"/>
              <a:t> </a:t>
            </a:r>
            <a:r>
              <a:rPr lang="en-US" b="1" dirty="0" err="1"/>
              <a:t>belastingdruk</a:t>
            </a:r>
            <a:endParaRPr lang="en-US" b="1" dirty="0"/>
          </a:p>
          <a:p>
            <a:pPr>
              <a:lnSpc>
                <a:spcPct val="100000"/>
              </a:lnSpc>
            </a:pPr>
            <a:endParaRPr lang="en-US" b="1" dirty="0"/>
          </a:p>
          <a:p>
            <a:pPr>
              <a:lnSpc>
                <a:spcPct val="100000"/>
              </a:lnSpc>
            </a:pPr>
            <a:r>
              <a:rPr lang="en-US" b="1" dirty="0"/>
              <a:t>We </a:t>
            </a:r>
            <a:r>
              <a:rPr lang="en-US" b="1" dirty="0" err="1"/>
              <a:t>schatten</a:t>
            </a:r>
            <a:r>
              <a:rPr lang="en-US" b="1" dirty="0"/>
              <a:t> het effect van </a:t>
            </a:r>
            <a:r>
              <a:rPr lang="en-US" b="1" dirty="0" err="1"/>
              <a:t>informatie</a:t>
            </a:r>
            <a:r>
              <a:rPr lang="en-US" b="1" dirty="0"/>
              <a:t> </a:t>
            </a:r>
            <a:r>
              <a:rPr lang="en-US" b="1" dirty="0" err="1"/>
              <a:t>interventies</a:t>
            </a:r>
            <a:r>
              <a:rPr lang="en-US" b="1" dirty="0"/>
              <a:t> op </a:t>
            </a:r>
            <a:r>
              <a:rPr lang="en-US" b="1" dirty="0" err="1"/>
              <a:t>arbeidsaanbod</a:t>
            </a:r>
            <a:endParaRPr lang="en-US" b="1" dirty="0"/>
          </a:p>
          <a:p>
            <a:pPr>
              <a:lnSpc>
                <a:spcPct val="100000"/>
              </a:lnSpc>
            </a:pPr>
            <a:endParaRPr lang="en-US" b="1" dirty="0"/>
          </a:p>
          <a:p>
            <a:pPr>
              <a:lnSpc>
                <a:spcPct val="100000"/>
              </a:lnSpc>
            </a:pPr>
            <a:r>
              <a:rPr lang="en-US" b="1" dirty="0" err="1"/>
              <a:t>Dit</a:t>
            </a:r>
            <a:r>
              <a:rPr lang="en-US" b="1" dirty="0"/>
              <a:t> is </a:t>
            </a:r>
            <a:r>
              <a:rPr lang="en-US" b="1" dirty="0" err="1"/>
              <a:t>bij</a:t>
            </a:r>
            <a:r>
              <a:rPr lang="en-US" b="1" dirty="0"/>
              <a:t> </a:t>
            </a:r>
            <a:r>
              <a:rPr lang="en-US" b="1" dirty="0" err="1"/>
              <a:t>uitstek</a:t>
            </a:r>
            <a:r>
              <a:rPr lang="en-US" b="1" dirty="0"/>
              <a:t> relevant in Nederland</a:t>
            </a:r>
          </a:p>
          <a:p>
            <a:pPr lvl="1">
              <a:lnSpc>
                <a:spcPct val="100000"/>
              </a:lnSpc>
            </a:pPr>
            <a:r>
              <a:rPr lang="en-US" b="1" dirty="0" err="1"/>
              <a:t>Veel</a:t>
            </a:r>
            <a:r>
              <a:rPr lang="en-US" b="1" dirty="0"/>
              <a:t> </a:t>
            </a:r>
            <a:r>
              <a:rPr lang="en-US" b="1" dirty="0" err="1"/>
              <a:t>deeltijdwerk</a:t>
            </a:r>
            <a:endParaRPr lang="en-US" b="1" dirty="0"/>
          </a:p>
          <a:p>
            <a:pPr lvl="1">
              <a:lnSpc>
                <a:spcPct val="100000"/>
              </a:lnSpc>
            </a:pPr>
            <a:r>
              <a:rPr lang="en-US" b="1" dirty="0" err="1"/>
              <a:t>Krappe</a:t>
            </a:r>
            <a:r>
              <a:rPr lang="en-US" b="1" dirty="0"/>
              <a:t> </a:t>
            </a:r>
            <a:r>
              <a:rPr lang="en-US" b="1" dirty="0" err="1"/>
              <a:t>arbeidsmarkt</a:t>
            </a:r>
            <a:endParaRPr lang="en-US" b="1" dirty="0"/>
          </a:p>
          <a:p>
            <a:pPr lvl="1">
              <a:lnSpc>
                <a:spcPct val="100000"/>
              </a:lnSpc>
            </a:pPr>
            <a:r>
              <a:rPr lang="en-US" b="1" dirty="0"/>
              <a:t>Complex </a:t>
            </a:r>
            <a:r>
              <a:rPr lang="en-US" b="1" dirty="0" err="1"/>
              <a:t>belasting</a:t>
            </a:r>
            <a:r>
              <a:rPr lang="en-US" b="1" dirty="0"/>
              <a:t>- </a:t>
            </a:r>
            <a:r>
              <a:rPr lang="en-US" b="1" dirty="0" err="1"/>
              <a:t>en</a:t>
            </a:r>
            <a:r>
              <a:rPr lang="en-US" b="1" dirty="0"/>
              <a:t> </a:t>
            </a:r>
            <a:r>
              <a:rPr lang="en-US" b="1" dirty="0" err="1"/>
              <a:t>toeslagenstelsel</a:t>
            </a:r>
            <a:endParaRPr lang="en-US" b="1" dirty="0"/>
          </a:p>
        </p:txBody>
      </p:sp>
      <p:pic>
        <p:nvPicPr>
          <p:cNvPr id="4" name="Picture 4" descr="A logo with a crown&#10;&#10;AI-generated content may be incorrect.">
            <a:extLst>
              <a:ext uri="{FF2B5EF4-FFF2-40B4-BE49-F238E27FC236}">
                <a16:creationId xmlns:a16="http://schemas.microsoft.com/office/drawing/2014/main" id="{A52D30FB-B932-6A4A-E96E-A17EDFA9E6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776311"/>
            <a:ext cx="990600" cy="920115"/>
          </a:xfrm>
          <a:prstGeom prst="rect">
            <a:avLst/>
          </a:prstGeom>
          <a:noFill/>
          <a:ln>
            <a:noFill/>
          </a:ln>
        </p:spPr>
      </p:pic>
    </p:spTree>
    <p:extLst>
      <p:ext uri="{BB962C8B-B14F-4D97-AF65-F5344CB8AC3E}">
        <p14:creationId xmlns:p14="http://schemas.microsoft.com/office/powerpoint/2010/main" val="9735095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3438</Words>
  <Application>Microsoft Office PowerPoint</Application>
  <PresentationFormat>Widescreen</PresentationFormat>
  <Paragraphs>427</Paragraphs>
  <Slides>63</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Aptos</vt:lpstr>
      <vt:lpstr>Aptos Display</vt:lpstr>
      <vt:lpstr>Arial</vt:lpstr>
      <vt:lpstr>Calibri</vt:lpstr>
      <vt:lpstr>Courier New</vt:lpstr>
      <vt:lpstr>Roboto Bold</vt:lpstr>
      <vt:lpstr>Scala Sans Offc</vt:lpstr>
      <vt:lpstr>System</vt:lpstr>
      <vt:lpstr>Verdana</vt:lpstr>
      <vt:lpstr>Wingdings</vt:lpstr>
      <vt:lpstr>ヒラギノ角ゴ Pro W3</vt:lpstr>
      <vt:lpstr>Kantoorthema</vt:lpstr>
      <vt:lpstr>   </vt:lpstr>
      <vt:lpstr>PowerPoint Presentation</vt:lpstr>
      <vt:lpstr>INLEIDERS</vt:lpstr>
      <vt:lpstr>   </vt:lpstr>
      <vt:lpstr>MOTIVATIE</vt:lpstr>
      <vt:lpstr>PowerPoint Presentation</vt:lpstr>
      <vt:lpstr>LOONT MEER WERKEN IN NEDERLAND?</vt:lpstr>
      <vt:lpstr>LOONT MEER WERKEN IN NEDERLAND?</vt:lpstr>
      <vt:lpstr>ONZE STUDIE</vt:lpstr>
      <vt:lpstr>VOORSPELLINGEN</vt:lpstr>
      <vt:lpstr>INTERVENTIES</vt:lpstr>
      <vt:lpstr>INTERVENTIE 1: ALGEMENE INFORMATIE</vt:lpstr>
      <vt:lpstr>INTERVENTIE 2: GEPERSONALISEERDE INFORMATIE</vt:lpstr>
      <vt:lpstr>PowerPoint Presentation</vt:lpstr>
      <vt:lpstr>INTERVENTIE 3: COMBINATIE</vt:lpstr>
      <vt:lpstr>DATA VERZAMELING</vt:lpstr>
      <vt:lpstr>ONTWERP VAN DE SURVEY</vt:lpstr>
      <vt:lpstr>SURVEY ONTWERP: RONDE 1 </vt:lpstr>
      <vt:lpstr>SURVEY ONTWERP: RONDE 1 </vt:lpstr>
      <vt:lpstr>SURVEY ONTWERP: RONDE 2 </vt:lpstr>
      <vt:lpstr>RESPONDENTEN</vt:lpstr>
      <vt:lpstr>RESULTATEN: MISPERCEPTIES</vt:lpstr>
      <vt:lpstr>MISPERCEPTIES MARGINALE DRUK PER INKOMENSGROEP</vt:lpstr>
      <vt:lpstr>MISPERCEPTIES PER INKOMENSGROEP</vt:lpstr>
      <vt:lpstr>EFFECT INTERVENTIES OP MISPERCEPTIES TWEE MAANDEN LATER</vt:lpstr>
      <vt:lpstr>EFFECT OP GEWERKTE UREN</vt:lpstr>
      <vt:lpstr>EFFECT VOOR SUBGROUP ZONDER UREN-RESTRICTIES</vt:lpstr>
      <vt:lpstr>EFFECT VOOR SUBGROUP MET UREN-RESTRICTIES</vt:lpstr>
      <vt:lpstr>SAMENVATTING</vt:lpstr>
      <vt:lpstr>SAMENVATTING</vt:lpstr>
      <vt:lpstr>   </vt:lpstr>
      <vt:lpstr>GEDRAGSVERANDERING VIA BELASTINGEN?</vt:lpstr>
      <vt:lpstr>GEDRAGSVERANDERING VIA RAPPORTAGE?</vt:lpstr>
      <vt:lpstr>AGENDA</vt:lpstr>
      <vt:lpstr>DOEL VAN RAPPORTAGE</vt:lpstr>
      <vt:lpstr>DOEL VAN RAPPORTAGE</vt:lpstr>
      <vt:lpstr>DOEL VAN RAPPORTAGE</vt:lpstr>
      <vt:lpstr>DOEL VAN RAPPORTAGE</vt:lpstr>
      <vt:lpstr>DOEL VAN RAPPORTAGE</vt:lpstr>
      <vt:lpstr>REKENING EN VERANTWOORDING…</vt:lpstr>
      <vt:lpstr>MAAR OOK….</vt:lpstr>
      <vt:lpstr>MAAR OOK….</vt:lpstr>
      <vt:lpstr>VAN RAPPORTAGE NAAR GEDRAGSVERANDERING</vt:lpstr>
      <vt:lpstr>DOEL VAN RAPPORTAGE</vt:lpstr>
      <vt:lpstr>DOEL VAN RAPPORTAGE</vt:lpstr>
      <vt:lpstr>‘The devil is in the details’</vt:lpstr>
      <vt:lpstr>RECAP</vt:lpstr>
      <vt:lpstr>STELLING</vt:lpstr>
      <vt:lpstr>STELLING</vt:lpstr>
      <vt:lpstr>STELLING</vt:lpstr>
      <vt:lpstr>STELLING</vt:lpstr>
      <vt:lpstr>RECAP</vt:lpstr>
      <vt:lpstr>BEDANKT!</vt:lpstr>
      <vt:lpstr>   </vt:lpstr>
      <vt:lpstr>FISCALE STIMULERING VAN INNOVATIE</vt:lpstr>
      <vt:lpstr>FISCALE INSTRUMENTALITEIT – MIJN KIJK</vt:lpstr>
      <vt:lpstr>AANDACHTSPUNTEN TAV INNOVATIE-EFFECT</vt:lpstr>
      <vt:lpstr>INZICHTEN VOOR EFFECTIEVE FISCALE INNOVATIEPRIKKELS (1/2)</vt:lpstr>
      <vt:lpstr>INZICHTEN VOOR EFFECTIEVE FISCALE INNOVATIEPRIKKELS (2/2)</vt:lpstr>
      <vt:lpstr>EFFICIËNTE FISCALE STIMULERING VAN INNOVATIE (1/2)</vt:lpstr>
      <vt:lpstr>EFFICIËNTE FISCALE STIMULERING VAN INNOVATIE (2/2)</vt:lpstr>
      <vt:lpstr>CONSULTATIE JONGERENBIJEENKOMST!</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Kavelaars</dc:creator>
  <cp:lastModifiedBy>Carina van der Hoeven</cp:lastModifiedBy>
  <cp:revision>2</cp:revision>
  <dcterms:created xsi:type="dcterms:W3CDTF">2026-04-22T19:02:09Z</dcterms:created>
  <dcterms:modified xsi:type="dcterms:W3CDTF">2026-04-24T08:57:31Z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2026-04-22T19:02:57Z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e7e6d2fa-35e6-47f6-9853-e763eaae8735</vt:lpwstr>
  </property>
  <property fmtid="{D5CDD505-2E9C-101B-9397-08002B2CF9AE}" pid="8" name="MSIP_Label_8772ba27-cab8-4042-a351-a31f6e4eacdc_ContentBits">
    <vt:lpwstr>0</vt:lpwstr>
  </property>
  <property fmtid="{D5CDD505-2E9C-101B-9397-08002B2CF9AE}" pid="9" name="MSIP_Label_8772ba27-cab8-4042-a351-a31f6e4eacdc_Tag">
    <vt:lpwstr>10, 3, 0, 1</vt:lpwstr>
  </property>
</Properties>
</file>