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3" r:id="rId3"/>
    <p:sldId id="264" r:id="rId4"/>
    <p:sldId id="267" r:id="rId5"/>
    <p:sldId id="265" r:id="rId6"/>
    <p:sldId id="266" r:id="rId7"/>
    <p:sldId id="268" r:id="rId8"/>
  </p:sldIdLst>
  <p:sldSz cx="12192000" cy="6858000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D856D7-395B-4D2E-B8CB-618A1F19F7F5}" v="6" dt="2022-12-07T07:34:09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7C4F3-3748-448A-B26B-5CE77071223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98FB6-8663-4C6B-9923-CEAA4E7BE8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705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02F0-045E-4E38-AF05-36CD0E8B2D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4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725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29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50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20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653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60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823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948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56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235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69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58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937" y="1122363"/>
            <a:ext cx="10138064" cy="1361064"/>
          </a:xfrm>
        </p:spPr>
        <p:txBody>
          <a:bodyPr>
            <a:normAutofit/>
          </a:bodyPr>
          <a:lstStyle/>
          <a:p>
            <a:pPr algn="l"/>
            <a:r>
              <a:rPr lang="nl-NL" sz="4400" b="1" dirty="0">
                <a:solidFill>
                  <a:srgbClr val="C00000"/>
                </a:solidFill>
              </a:rPr>
              <a:t>   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7751" y="2796165"/>
            <a:ext cx="10138064" cy="338556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DE TOEKOMST VAN BOX 2</a:t>
            </a:r>
          </a:p>
          <a:p>
            <a:endParaRPr lang="en-US" sz="4000" b="1" dirty="0"/>
          </a:p>
          <a:p>
            <a:endParaRPr lang="en-US" b="1" dirty="0"/>
          </a:p>
          <a:p>
            <a:r>
              <a:rPr lang="en-US" b="1" dirty="0"/>
              <a:t>Mr. Theo Hoogwout</a:t>
            </a:r>
          </a:p>
          <a:p>
            <a:r>
              <a:rPr lang="en-US" b="1" dirty="0"/>
              <a:t>7 </a:t>
            </a:r>
            <a:r>
              <a:rPr lang="en-US" b="1" dirty="0" err="1"/>
              <a:t>december</a:t>
            </a:r>
            <a:r>
              <a:rPr lang="en-US" b="1" dirty="0"/>
              <a:t> 2022</a:t>
            </a:r>
          </a:p>
        </p:txBody>
      </p:sp>
      <p:pic>
        <p:nvPicPr>
          <p:cNvPr id="4" name="Picture 3" descr="http://www.belastingwetenschap.nl/files/images/pen.139394939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580" y="560243"/>
            <a:ext cx="5214258" cy="13610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790709" y="6483927"/>
            <a:ext cx="3127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C00000"/>
                </a:solidFill>
              </a:rPr>
              <a:t>Vereniging voor Belastingwetenschap 2022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Afbeelding 1" descr="vvBw logo web compact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529937" y="247505"/>
            <a:ext cx="2743199" cy="167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2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B9467D-EB98-9139-2815-46BC5481D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85725"/>
            <a:ext cx="10496549" cy="809625"/>
          </a:xfrm>
        </p:spPr>
        <p:txBody>
          <a:bodyPr/>
          <a:lstStyle/>
          <a:p>
            <a:r>
              <a:rPr lang="nl-NL" b="1" dirty="0">
                <a:solidFill>
                  <a:srgbClr val="C00000"/>
                </a:solidFill>
              </a:rPr>
              <a:t>BOX 2 IN 2022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01F187-D0CA-446D-D7C9-710441164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71550"/>
            <a:ext cx="10854289" cy="5429250"/>
          </a:xfrm>
        </p:spPr>
        <p:txBody>
          <a:bodyPr>
            <a:normAutofit fontScale="77500" lnSpcReduction="20000"/>
          </a:bodyPr>
          <a:lstStyle/>
          <a:p>
            <a:r>
              <a:rPr lang="nl-NL" b="1" dirty="0"/>
              <a:t>KWALITATIEVE EN KWANTITATIEVE CRITERIA</a:t>
            </a:r>
          </a:p>
          <a:p>
            <a:endParaRPr lang="nl-NL" b="1" dirty="0"/>
          </a:p>
          <a:p>
            <a:r>
              <a:rPr lang="nl-NL" b="1" dirty="0"/>
              <a:t>HET HUWELIJKSVERMOGENSRECHT BEPAALT WIE AB-HOUDER IS (BNB 2007/15)</a:t>
            </a:r>
          </a:p>
          <a:p>
            <a:endParaRPr lang="nl-NL" b="1" dirty="0"/>
          </a:p>
          <a:p>
            <a:r>
              <a:rPr lang="nl-NL" b="1" dirty="0"/>
              <a:t>ONDERSCHEID TUSSEN REGULIERE EN (FICTIEVE) VERVREEMDINGSVOORDELEN</a:t>
            </a:r>
            <a:br>
              <a:rPr lang="nl-NL" b="1" dirty="0"/>
            </a:br>
            <a:r>
              <a:rPr lang="nl-NL" b="1" dirty="0"/>
              <a:t>- </a:t>
            </a:r>
            <a:r>
              <a:rPr lang="nl-NL" sz="2800" b="1" dirty="0"/>
              <a:t>ONDER OMSTANDIGHEDEN DOORSCHUIFREGELING BIJ (FICTIEVE) VERVREEMDING</a:t>
            </a:r>
          </a:p>
          <a:p>
            <a:pPr lvl="1"/>
            <a:endParaRPr lang="nl-NL" sz="2800" b="1" dirty="0"/>
          </a:p>
          <a:p>
            <a:r>
              <a:rPr lang="nl-NL" b="1" dirty="0"/>
              <a:t>BELAST: REËEL INKOMEN EN IN SPECIFIEKE GEVALLEN FORFAITAIR INKOMEN (5,53%)</a:t>
            </a:r>
            <a:br>
              <a:rPr lang="nl-NL" b="1" dirty="0"/>
            </a:br>
            <a:r>
              <a:rPr lang="nl-NL" b="1" dirty="0"/>
              <a:t>- </a:t>
            </a:r>
            <a:r>
              <a:rPr lang="nl-NL" sz="2800" b="1" dirty="0"/>
              <a:t>HET FORFAITAIR INKOMEN VERHOOGT DE VERKRIJGINGSPRIJS</a:t>
            </a:r>
          </a:p>
          <a:p>
            <a:endParaRPr lang="nl-NL" b="1" dirty="0"/>
          </a:p>
          <a:p>
            <a:r>
              <a:rPr lang="nl-NL" b="1" dirty="0"/>
              <a:t>TARIEF  26,9% </a:t>
            </a:r>
          </a:p>
          <a:p>
            <a:endParaRPr lang="nl-NL" b="1" i="0" dirty="0">
              <a:solidFill>
                <a:srgbClr val="232323"/>
              </a:solidFill>
              <a:effectLst/>
            </a:endParaRPr>
          </a:p>
          <a:p>
            <a:r>
              <a:rPr lang="nl-NL" b="1" i="0" dirty="0">
                <a:solidFill>
                  <a:srgbClr val="232323"/>
                </a:solidFill>
                <a:effectLst/>
              </a:rPr>
              <a:t>GECOMBINEERDE VPB/IB-DRUK: 37,9% TOT WINST € 395.000 (&gt; 45,8%)</a:t>
            </a:r>
            <a:br>
              <a:rPr lang="nl-NL" b="1" i="0" dirty="0">
                <a:solidFill>
                  <a:srgbClr val="232323"/>
                </a:solidFill>
                <a:effectLst/>
              </a:rPr>
            </a:br>
            <a:r>
              <a:rPr lang="nl-NL" b="1" i="0" dirty="0">
                <a:solidFill>
                  <a:srgbClr val="232323"/>
                </a:solidFill>
                <a:effectLst/>
              </a:rPr>
              <a:t>- </a:t>
            </a:r>
            <a:r>
              <a:rPr lang="nl-NL" sz="2800" b="1" i="0" dirty="0">
                <a:solidFill>
                  <a:srgbClr val="232323"/>
                </a:solidFill>
                <a:effectLst/>
              </a:rPr>
              <a:t>BIJ VERVREEMDING AB DRUKT OP DE STILLE RESERVES ALLEEN BOX 2-TARIEF VAN 26,9%</a:t>
            </a:r>
          </a:p>
          <a:p>
            <a:pPr lvl="1"/>
            <a:endParaRPr lang="nl-NL" sz="2800" b="1" i="0" dirty="0">
              <a:solidFill>
                <a:srgbClr val="232323"/>
              </a:solidFill>
              <a:effectLst/>
            </a:endParaRPr>
          </a:p>
          <a:p>
            <a:r>
              <a:rPr lang="nl-NL" b="1" dirty="0">
                <a:solidFill>
                  <a:srgbClr val="232323"/>
                </a:solidFill>
              </a:rPr>
              <a:t>IS DGA WERKNEMER BOX-1 IB/PVV-DRUK: 37,07% TOT INKOMEN € 69.398 (&gt; 49,5%)</a:t>
            </a:r>
          </a:p>
          <a:p>
            <a:endParaRPr lang="nl-NL" sz="2600" dirty="0"/>
          </a:p>
          <a:p>
            <a:endParaRPr lang="nl-NL" dirty="0"/>
          </a:p>
          <a:p>
            <a:endParaRPr lang="nl-NL" dirty="0"/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86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061026-1CF0-66A2-05DC-4C5250B9E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90663"/>
            <a:ext cx="11523846" cy="899938"/>
          </a:xfrm>
        </p:spPr>
        <p:txBody>
          <a:bodyPr/>
          <a:lstStyle/>
          <a:p>
            <a:r>
              <a:rPr lang="nl-NL" b="1" dirty="0">
                <a:solidFill>
                  <a:srgbClr val="C00000"/>
                </a:solidFill>
              </a:rPr>
              <a:t>G</a:t>
            </a:r>
            <a:r>
              <a:rPr lang="nl-NL" b="1" i="0" dirty="0">
                <a:solidFill>
                  <a:srgbClr val="C00000"/>
                </a:solidFill>
                <a:effectLst/>
              </a:rPr>
              <a:t>ECOMBINEERDE VPB/IB-DRUK IN 2023 &amp; 2024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E0EFDD-4D43-3962-F202-FC4CBCFCF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686" y="1416225"/>
            <a:ext cx="10635114" cy="4760738"/>
          </a:xfrm>
        </p:spPr>
        <p:txBody>
          <a:bodyPr>
            <a:normAutofit/>
          </a:bodyPr>
          <a:lstStyle/>
          <a:p>
            <a:r>
              <a:rPr lang="nl-NL" sz="2200" b="1" i="0" dirty="0">
                <a:solidFill>
                  <a:srgbClr val="232323"/>
                </a:solidFill>
                <a:effectLst/>
                <a:latin typeface="Fira Sans" panose="020B0503050000020004" pitchFamily="34" charset="0"/>
              </a:rPr>
              <a:t>IN 2023 GAAT HET LAGE TARIEF IN DE VPB OMHOOG VAN 15% NAAR 19%</a:t>
            </a:r>
            <a:br>
              <a:rPr lang="nl-NL" sz="2200" b="1" i="0" dirty="0">
                <a:solidFill>
                  <a:srgbClr val="232323"/>
                </a:solidFill>
                <a:effectLst/>
                <a:latin typeface="Fira Sans" panose="020B0503050000020004" pitchFamily="34" charset="0"/>
              </a:rPr>
            </a:br>
            <a:r>
              <a:rPr lang="nl-NL" sz="2200" b="1" i="0" dirty="0">
                <a:solidFill>
                  <a:srgbClr val="232323"/>
                </a:solidFill>
                <a:effectLst/>
                <a:latin typeface="Fira Sans" panose="020B0503050000020004" pitchFamily="34" charset="0"/>
              </a:rPr>
              <a:t>- GECOMBINEERDE VPB/IB-DRUK: 40,8% TOT WINST € 200.000 (&gt; 45,76%)</a:t>
            </a:r>
          </a:p>
          <a:p>
            <a:pPr lvl="1"/>
            <a:endParaRPr lang="nl-NL" sz="2200" b="1" i="0" dirty="0">
              <a:solidFill>
                <a:srgbClr val="232323"/>
              </a:solidFill>
              <a:effectLst/>
              <a:latin typeface="Fira Sans" panose="020B0503050000020004" pitchFamily="34" charset="0"/>
            </a:endParaRPr>
          </a:p>
          <a:p>
            <a:r>
              <a:rPr lang="nl-NL" sz="2200" b="1" i="0" dirty="0">
                <a:solidFill>
                  <a:srgbClr val="232323"/>
                </a:solidFill>
                <a:effectLst/>
                <a:latin typeface="Fira Sans" panose="020B0503050000020004" pitchFamily="34" charset="0"/>
              </a:rPr>
              <a:t>IN 2024 INTRODUCTIE VAN EEN TWEEDE SCHIJF IN IB WAARBIJ TOT EEN INKOMEN VAN € 67.000 HET TARIEF 24,5% WORDT EN HIERBOVEN 31% </a:t>
            </a:r>
            <a:br>
              <a:rPr lang="nl-NL" sz="2200" b="1" i="0" dirty="0">
                <a:solidFill>
                  <a:srgbClr val="232323"/>
                </a:solidFill>
                <a:effectLst/>
                <a:latin typeface="Fira Sans" panose="020B0503050000020004" pitchFamily="34" charset="0"/>
              </a:rPr>
            </a:br>
            <a:r>
              <a:rPr lang="nl-NL" sz="2200" b="1" i="0" dirty="0">
                <a:solidFill>
                  <a:srgbClr val="232323"/>
                </a:solidFill>
                <a:effectLst/>
                <a:latin typeface="Fira Sans" panose="020B0503050000020004" pitchFamily="34" charset="0"/>
              </a:rPr>
              <a:t>- </a:t>
            </a:r>
            <a:r>
              <a:rPr lang="nl-NL" sz="2200" b="1" dirty="0">
                <a:solidFill>
                  <a:srgbClr val="232323"/>
                </a:solidFill>
                <a:latin typeface="Fira Sans" panose="020B0503050000020004" pitchFamily="34" charset="0"/>
              </a:rPr>
              <a:t>VOORDEEL € 4.355</a:t>
            </a:r>
            <a:endParaRPr lang="nl-NL" sz="2200" b="1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CCA06382-1B5F-793C-1CE4-6EF95CBD16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774511"/>
              </p:ext>
            </p:extLst>
          </p:nvPr>
        </p:nvGraphicFramePr>
        <p:xfrm>
          <a:off x="952500" y="3705726"/>
          <a:ext cx="10520815" cy="2348565"/>
        </p:xfrm>
        <a:graphic>
          <a:graphicData uri="http://schemas.openxmlformats.org/drawingml/2006/table">
            <a:tbl>
              <a:tblPr/>
              <a:tblGrid>
                <a:gridCol w="3430739">
                  <a:extLst>
                    <a:ext uri="{9D8B030D-6E8A-4147-A177-3AD203B41FA5}">
                      <a16:colId xmlns:a16="http://schemas.microsoft.com/office/drawing/2014/main" val="2726758097"/>
                    </a:ext>
                  </a:extLst>
                </a:gridCol>
                <a:gridCol w="3545038">
                  <a:extLst>
                    <a:ext uri="{9D8B030D-6E8A-4147-A177-3AD203B41FA5}">
                      <a16:colId xmlns:a16="http://schemas.microsoft.com/office/drawing/2014/main" val="4254377760"/>
                    </a:ext>
                  </a:extLst>
                </a:gridCol>
                <a:gridCol w="3545038">
                  <a:extLst>
                    <a:ext uri="{9D8B030D-6E8A-4147-A177-3AD203B41FA5}">
                      <a16:colId xmlns:a16="http://schemas.microsoft.com/office/drawing/2014/main" val="981015230"/>
                    </a:ext>
                  </a:extLst>
                </a:gridCol>
              </a:tblGrid>
              <a:tr h="782855">
                <a:tc>
                  <a:txBody>
                    <a:bodyPr/>
                    <a:lstStyle/>
                    <a:p>
                      <a:endParaRPr lang="nl-NL" b="1" dirty="0">
                        <a:effectLst/>
                      </a:endParaRPr>
                    </a:p>
                  </a:txBody>
                  <a:tcPr marL="50800" marR="50800" marT="50800" marB="50800"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200" b="1" dirty="0">
                          <a:effectLst/>
                        </a:rPr>
                        <a:t>WINST TOT € 200.000</a:t>
                      </a:r>
                    </a:p>
                    <a:p>
                      <a:endParaRPr lang="nl-NL" sz="2200" b="1" dirty="0">
                        <a:effectLst/>
                      </a:endParaRPr>
                    </a:p>
                  </a:txBody>
                  <a:tcPr marL="50800" marR="50800" marT="50800" marB="50800" anchor="ctr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200" b="1" dirty="0">
                          <a:effectLst/>
                        </a:rPr>
                        <a:t>WINST VANAF € 200.000</a:t>
                      </a:r>
                    </a:p>
                    <a:p>
                      <a:endParaRPr lang="nl-NL" sz="2200" b="1" dirty="0"/>
                    </a:p>
                  </a:txBody>
                  <a:tcPr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684578"/>
                  </a:ext>
                </a:extLst>
              </a:tr>
              <a:tr h="782855">
                <a:tc>
                  <a:txBody>
                    <a:bodyPr/>
                    <a:lstStyle/>
                    <a:p>
                      <a:pPr fontAlgn="t"/>
                      <a:r>
                        <a:rPr lang="nl-NL" sz="2200" b="1" dirty="0">
                          <a:effectLst/>
                        </a:rPr>
                        <a:t>AB-INKOMEN TOT € 67.000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200" b="1" dirty="0">
                          <a:effectLst/>
                        </a:rPr>
                        <a:t>38,8%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200" b="1" dirty="0">
                          <a:effectLst/>
                        </a:rPr>
                        <a:t>44%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247822"/>
                  </a:ext>
                </a:extLst>
              </a:tr>
              <a:tr h="782855">
                <a:tc>
                  <a:txBody>
                    <a:bodyPr/>
                    <a:lstStyle/>
                    <a:p>
                      <a:pPr fontAlgn="t"/>
                      <a:r>
                        <a:rPr lang="nl-NL" sz="2200" b="1" dirty="0">
                          <a:effectLst/>
                        </a:rPr>
                        <a:t>AB-INKOMEN VANAF € 67.000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200" b="1" dirty="0">
                          <a:effectLst/>
                        </a:rPr>
                        <a:t>44,1%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2200" b="1" dirty="0">
                          <a:effectLst/>
                        </a:rPr>
                        <a:t>48,8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189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67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A2A71E-374A-049F-87E8-4A90D74D2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33449"/>
          </a:xfrm>
        </p:spPr>
        <p:txBody>
          <a:bodyPr/>
          <a:lstStyle/>
          <a:p>
            <a:r>
              <a:rPr lang="nl-NL" b="1" dirty="0">
                <a:solidFill>
                  <a:srgbClr val="C00000"/>
                </a:solidFill>
              </a:rPr>
              <a:t>BOUWSTENENNOTIE</a:t>
            </a:r>
            <a:r>
              <a:rPr lang="nl-NL" dirty="0"/>
              <a:t> </a:t>
            </a:r>
            <a:r>
              <a:rPr lang="nl-NL" b="1" dirty="0">
                <a:solidFill>
                  <a:srgbClr val="C00000"/>
                </a:solidFill>
              </a:rPr>
              <a:t>(APRIL 2020)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477FB2-AD5E-160F-A98A-034D8C294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828676"/>
            <a:ext cx="11420475" cy="53482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l-NL" sz="2400" b="1" dirty="0"/>
              <a:t>FICHE 18: </a:t>
            </a: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AFSCHAFFEN </a:t>
            </a:r>
            <a:r>
              <a:rPr lang="nl-NL" sz="2400" b="1" dirty="0"/>
              <a:t>LAGE VPB-TARIEF </a:t>
            </a:r>
          </a:p>
          <a:p>
            <a:pPr>
              <a:lnSpc>
                <a:spcPct val="150000"/>
              </a:lnSpc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FICHE 19 VERHOGEN BOX 2-TARIEF NAAR 30% OF ZELFS 35%</a:t>
            </a:r>
          </a:p>
          <a:p>
            <a:pPr>
              <a:lnSpc>
                <a:spcPct val="150000"/>
              </a:lnSpc>
            </a:pPr>
            <a:r>
              <a:rPr lang="nl-NL" sz="2400" b="1" dirty="0"/>
              <a:t>FICHE 20: </a:t>
            </a: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AFSCHAFFEN DOELMATIGHEIDSMARGE BIJ GEBRUIKELIJK LOON</a:t>
            </a:r>
          </a:p>
          <a:p>
            <a:pPr>
              <a:lnSpc>
                <a:spcPct val="150000"/>
              </a:lnSpc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FICHE 24 INTRODUCTIE VAN EEN TARIEFOPSTAP IN BOX 2</a:t>
            </a:r>
          </a:p>
          <a:p>
            <a:pPr>
              <a:lnSpc>
                <a:spcPct val="150000"/>
              </a:lnSpc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FICHE 25 INTRODUCTIE FORFAITAIR RENDEMENT IN BOX 2</a:t>
            </a:r>
          </a:p>
          <a:p>
            <a:pPr>
              <a:lnSpc>
                <a:spcPct val="150000"/>
              </a:lnSpc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FICHE 26 AFSCHAFFEN DOORSCHUIFREGELING</a:t>
            </a:r>
          </a:p>
          <a:p>
            <a:pPr>
              <a:lnSpc>
                <a:spcPct val="150000"/>
              </a:lnSpc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FICHE 31 INTRODUCTIE GEBRUIKELIJK KAPITAALREGELING</a:t>
            </a:r>
          </a:p>
          <a:p>
            <a:pPr>
              <a:lnSpc>
                <a:spcPct val="150000"/>
              </a:lnSpc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FICHE 32 INTRODUCTIE FORFAITAIR VOORDEEL VAN BIJVOORBEELD 4% OVER DE INGEHOUDEN NETTOWINST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243209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33181-D439-F3D7-A46E-EF13E33E3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800895"/>
          </a:xfrm>
        </p:spPr>
        <p:txBody>
          <a:bodyPr/>
          <a:lstStyle/>
          <a:p>
            <a:r>
              <a:rPr lang="nl-NL" b="1" dirty="0">
                <a:solidFill>
                  <a:srgbClr val="C00000"/>
                </a:solidFill>
              </a:rPr>
              <a:t>CAPITA SELECTA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7F2785-52CA-BC10-8DF3-E7319868C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950"/>
            <a:ext cx="10515600" cy="5053013"/>
          </a:xfrm>
        </p:spPr>
        <p:txBody>
          <a:bodyPr>
            <a:normAutofit fontScale="70000" lnSpcReduction="20000"/>
          </a:bodyPr>
          <a:lstStyle/>
          <a:p>
            <a:r>
              <a:rPr lang="nl-NL" sz="3400" b="1" dirty="0"/>
              <a:t>DOORSCHUIFREGELING ZIJN DOELTREFFEND VOOR DE CONTINUÏTEIT (CPB APRIL 2022)</a:t>
            </a:r>
            <a:br>
              <a:rPr lang="nl-NL" sz="3400" b="1" dirty="0"/>
            </a:br>
            <a:r>
              <a:rPr lang="nl-NL" sz="3400" b="1" dirty="0"/>
              <a:t>- DOELMATIGHEID DOORSCHUIFREGELING IS NIET KWANTITATIEF GETOETST</a:t>
            </a:r>
          </a:p>
          <a:p>
            <a:pPr lvl="1"/>
            <a:endParaRPr lang="nl-NL" sz="3400" b="1" dirty="0"/>
          </a:p>
          <a:p>
            <a:r>
              <a:rPr lang="nl-NL" sz="3400" b="1" dirty="0"/>
              <a:t>1 MILJOEN BV’S (IN 2018) MET € 400 MILJARD VERMOGEN (CPB JULI 2022)</a:t>
            </a:r>
            <a:br>
              <a:rPr lang="nl-NL" sz="3400" b="1" dirty="0"/>
            </a:br>
            <a:r>
              <a:rPr lang="nl-NL" sz="3400" b="1" dirty="0"/>
              <a:t>- 10% ZIJN INVESTERINGS-/SPAAR-BV’S</a:t>
            </a:r>
          </a:p>
          <a:p>
            <a:endParaRPr lang="nl-NL" sz="3400" b="1" dirty="0"/>
          </a:p>
          <a:p>
            <a:r>
              <a:rPr lang="nl-NL" sz="3400" b="1" dirty="0"/>
              <a:t>INITIATIEF WETSVOORSTEL 36.128 (MAATOUG, VAN DER LEE EN NIJBOER)</a:t>
            </a:r>
            <a:br>
              <a:rPr lang="nl-NL" sz="3400" b="1" dirty="0"/>
            </a:br>
            <a:r>
              <a:rPr lang="nl-NL" sz="3400" b="1" dirty="0"/>
              <a:t>- VERVAL DOORSCHUIFREGELING (ART. 4.17A EN 4.17C WET IB 2001)</a:t>
            </a:r>
          </a:p>
          <a:p>
            <a:pPr marL="0" indent="0">
              <a:buNone/>
            </a:pPr>
            <a:endParaRPr lang="nl-NL" sz="3400" b="1" dirty="0"/>
          </a:p>
          <a:p>
            <a:r>
              <a:rPr lang="nl-NL" sz="3400" b="1" dirty="0"/>
              <a:t>RAPPORT COMMISSIE VAN DIJKHUIZEN</a:t>
            </a:r>
            <a:br>
              <a:rPr lang="nl-NL" sz="3400" b="1" dirty="0"/>
            </a:br>
            <a:r>
              <a:rPr lang="nl-NL" sz="3400" b="1" dirty="0"/>
              <a:t>- </a:t>
            </a:r>
            <a:r>
              <a:rPr lang="nl-NL" sz="3400" b="1" i="0" dirty="0">
                <a:solidFill>
                  <a:srgbClr val="333333"/>
                </a:solidFill>
                <a:effectLst/>
              </a:rPr>
              <a:t>INTRODUCTIE VAN EEN FORFAITAIR RENDEMENT VOOR BOX 2 VERMOGEN VAN 2,4%, WAARBIJ WERKELIJK UITGEKEERD DIVIDEND IN MINDERING KOMT OP DIT FORFAITAIRE RENDEMENT</a:t>
            </a:r>
            <a:br>
              <a:rPr lang="nl-NL" sz="3400" b="1" i="0" dirty="0">
                <a:solidFill>
                  <a:srgbClr val="333333"/>
                </a:solidFill>
                <a:effectLst/>
              </a:rPr>
            </a:br>
            <a:r>
              <a:rPr lang="nl-NL" sz="3400" b="1" i="0" dirty="0">
                <a:solidFill>
                  <a:srgbClr val="333333"/>
                </a:solidFill>
                <a:effectLst/>
              </a:rPr>
              <a:t>- </a:t>
            </a:r>
            <a:r>
              <a:rPr lang="nl-NL" sz="3400" b="1" dirty="0"/>
              <a:t>VERLAGING VAN HET BOX 2 TARIEF VAN 25% TOT 22%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136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F712B5-E6F1-E461-7A87-C5FD0601F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676"/>
            <a:ext cx="10515600" cy="933450"/>
          </a:xfrm>
        </p:spPr>
        <p:txBody>
          <a:bodyPr/>
          <a:lstStyle/>
          <a:p>
            <a:r>
              <a:rPr lang="nl-NL" b="1" dirty="0">
                <a:solidFill>
                  <a:srgbClr val="C00000"/>
                </a:solidFill>
              </a:rPr>
              <a:t>DUALE SYSTEEM SCANDINAVIË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16B6CA-98B1-CA65-45A3-F2506EEAC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1209675"/>
            <a:ext cx="10922969" cy="4967288"/>
          </a:xfrm>
        </p:spPr>
        <p:txBody>
          <a:bodyPr>
            <a:normAutofit fontScale="92500" lnSpcReduction="20000"/>
          </a:bodyPr>
          <a:lstStyle/>
          <a:p>
            <a:r>
              <a:rPr lang="nl-NL" b="1" dirty="0"/>
              <a:t>SPLITSING TUSSEN ARBEIDSINKOMEN EN KAPITAALINKOMEN</a:t>
            </a:r>
            <a:br>
              <a:rPr lang="nl-NL" b="1" dirty="0"/>
            </a:br>
            <a:r>
              <a:rPr lang="nl-NL" b="1" dirty="0"/>
              <a:t>- AFGESCHEIDEN PERCENTAGE VAN HET ONDERNEMINGSVERMOGEN ALS KAPITAALINKOMEN</a:t>
            </a:r>
            <a:br>
              <a:rPr lang="nl-NL" b="1" dirty="0"/>
            </a:br>
            <a:r>
              <a:rPr lang="nl-NL" b="1" dirty="0"/>
              <a:t>- RESTANT VAN DE WINST WORDT BELAST TEGEN HET PROGRESSIEVE TARIEF OP ARBEID</a:t>
            </a:r>
          </a:p>
          <a:p>
            <a:pPr lvl="1"/>
            <a:endParaRPr lang="nl-NL" b="1" dirty="0"/>
          </a:p>
          <a:p>
            <a:r>
              <a:rPr lang="nl-NL" b="1" dirty="0"/>
              <a:t>DIT GEBEURT DOOR DE TOTALE WINST EERST TE ONDERWERPEN AAN DE VENNOOTSCHAPSBELASTING EN DAARNA BIJ UITDELING VAN DIVIDEND OF REALISATIE VAN VERMOGENSWINST NOGMAALS IN EEN SOORT BOX 2-HEFFING. DE KAPITAALBELONING IS VAN DEZE EXTRA HEFFING UITGEZONDERD (CONSTRUCTIE DIE OP BOX 2 LIJKT MET EEN VRIJSTELLING TER HOOGTE VAN DE KAPITAALBELONING)</a:t>
            </a:r>
          </a:p>
          <a:p>
            <a:endParaRPr lang="nl-NL" b="1" dirty="0"/>
          </a:p>
          <a:p>
            <a:r>
              <a:rPr lang="nl-NL" b="1" dirty="0"/>
              <a:t>RISICOPREMIE MEENEMEN VOOR HOOGTE KAPITAALINKOMEN </a:t>
            </a:r>
            <a:br>
              <a:rPr lang="nl-NL" b="1" dirty="0"/>
            </a:br>
            <a:r>
              <a:rPr lang="nl-NL" b="1" dirty="0"/>
              <a:t>- NOORWEGEN NEEMT GEEN RISICOPREMIE MEE IN HET KAPITAALINKOMEN</a:t>
            </a:r>
            <a:br>
              <a:rPr lang="nl-NL" b="1" dirty="0"/>
            </a:br>
            <a:r>
              <a:rPr lang="nl-NL" b="1" dirty="0"/>
              <a:t>- FINLAND NEEMT WEL RISICOPREMIE MEE IN HET KAPITAALINKOMEN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2577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9D089-C916-5F21-31BE-93FCDA69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STELLINGEN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568515-0C4C-1523-42EB-813A1189C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BIJ DE BELASTINGHEFFING VAN DE AANMERKELIJKBELANGHOUDER EN DE ACHTERLIGGENDE VENNOOTSCHAP MOET ONDERSCHEID WORDEN GEMAAKT TEN OPZICHTE VAN DE WINST DIE WORDT BEHAALD MET DE ARBEID VAN DE AB-HOUDER EN HET KAPITAAL. </a:t>
            </a:r>
          </a:p>
          <a:p>
            <a:endParaRPr lang="nl-NL" b="1" dirty="0"/>
          </a:p>
          <a:p>
            <a:endParaRPr lang="nl-NL" b="1" dirty="0"/>
          </a:p>
          <a:p>
            <a:r>
              <a:rPr lang="nl-NL" b="1" dirty="0"/>
              <a:t>OOK NA DE INTRODUCTIE VAN DE VERMOGENSAANWASBELASTING IN BOX 3, KAN BOX 2 AANTREKKELIJK ZIJN VOOR DE BELEGGER.</a:t>
            </a:r>
          </a:p>
        </p:txBody>
      </p:sp>
    </p:spTree>
    <p:extLst>
      <p:ext uri="{BB962C8B-B14F-4D97-AF65-F5344CB8AC3E}">
        <p14:creationId xmlns:p14="http://schemas.microsoft.com/office/powerpoint/2010/main" val="1749667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565</Words>
  <Application>Microsoft Office PowerPoint</Application>
  <PresentationFormat>Widescreen</PresentationFormat>
  <Paragraphs>65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Fira Sans</vt:lpstr>
      <vt:lpstr>Office Theme</vt:lpstr>
      <vt:lpstr>   </vt:lpstr>
      <vt:lpstr>BOX 2 IN 2022 </vt:lpstr>
      <vt:lpstr>GECOMBINEERDE VPB/IB-DRUK IN 2023 &amp; 2024</vt:lpstr>
      <vt:lpstr>BOUWSTENENNOTIE (APRIL 2020)</vt:lpstr>
      <vt:lpstr>CAPITA SELECTA</vt:lpstr>
      <vt:lpstr>DUALE SYSTEEM SCANDINAVIË</vt:lpstr>
      <vt:lpstr>STELLINGEN</vt:lpstr>
    </vt:vector>
  </TitlesOfParts>
  <Company>Deloitte.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van der Hoeven, Carina (NL - Rotterdam)</dc:creator>
  <cp:lastModifiedBy>Carina van der Hoeven</cp:lastModifiedBy>
  <cp:revision>9</cp:revision>
  <cp:lastPrinted>2015-03-13T10:20:43Z</cp:lastPrinted>
  <dcterms:created xsi:type="dcterms:W3CDTF">2015-03-13T10:19:41Z</dcterms:created>
  <dcterms:modified xsi:type="dcterms:W3CDTF">2022-12-09T13:48:19Z</dcterms:modified>
</cp:coreProperties>
</file>