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8" r:id="rId5"/>
    <p:sldId id="259" r:id="rId6"/>
    <p:sldId id="260" r:id="rId7"/>
    <p:sldId id="261" r:id="rId8"/>
    <p:sldId id="267" r:id="rId9"/>
    <p:sldId id="263" r:id="rId10"/>
    <p:sldId id="262" r:id="rId11"/>
    <p:sldId id="264" r:id="rId12"/>
    <p:sldId id="265" r:id="rId13"/>
    <p:sldId id="275" r:id="rId14"/>
    <p:sldId id="276" r:id="rId15"/>
    <p:sldId id="277" r:id="rId16"/>
    <p:sldId id="284" r:id="rId17"/>
    <p:sldId id="287" r:id="rId18"/>
    <p:sldId id="278" r:id="rId19"/>
    <p:sldId id="279" r:id="rId20"/>
    <p:sldId id="280" r:id="rId21"/>
    <p:sldId id="281" r:id="rId22"/>
    <p:sldId id="282" r:id="rId23"/>
    <p:sldId id="283" r:id="rId24"/>
    <p:sldId id="288" r:id="rId25"/>
  </p:sldIdLst>
  <p:sldSz cx="12192000" cy="6858000"/>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50A894-C1F6-4784-8999-2AF58C2F638D}" v="2" dt="2021-03-15T08:59:21.1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81013" autoAdjust="0"/>
  </p:normalViewPr>
  <p:slideViewPr>
    <p:cSldViewPr snapToGrid="0">
      <p:cViewPr varScale="1">
        <p:scale>
          <a:sx n="103" d="100"/>
          <a:sy n="103" d="100"/>
        </p:scale>
        <p:origin x="1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FEE7C4F3-3748-448A-B26B-5CE77071223A}" type="datetimeFigureOut">
              <a:rPr lang="nl-NL" smtClean="0"/>
              <a:t>18-3-2022</a:t>
            </a:fld>
            <a:endParaRPr lang="nl-NL"/>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7B798FB6-8663-4C6B-9923-CEAA4E7BE819}" type="slidenum">
              <a:rPr lang="nl-NL" smtClean="0"/>
              <a:t>‹#›</a:t>
            </a:fld>
            <a:endParaRPr lang="nl-NL"/>
          </a:p>
        </p:txBody>
      </p:sp>
    </p:spTree>
    <p:extLst>
      <p:ext uri="{BB962C8B-B14F-4D97-AF65-F5344CB8AC3E}">
        <p14:creationId xmlns:p14="http://schemas.microsoft.com/office/powerpoint/2010/main" val="121705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baseline="0" dirty="0"/>
          </a:p>
        </p:txBody>
      </p:sp>
      <p:sp>
        <p:nvSpPr>
          <p:cNvPr id="4" name="Slide Number Placeholder 3"/>
          <p:cNvSpPr>
            <a:spLocks noGrp="1"/>
          </p:cNvSpPr>
          <p:nvPr>
            <p:ph type="sldNum" sz="quarter" idx="10"/>
          </p:nvPr>
        </p:nvSpPr>
        <p:spPr/>
        <p:txBody>
          <a:bodyPr/>
          <a:lstStyle/>
          <a:p>
            <a:fld id="{DD7A02F0-045E-4E38-AF05-36CD0E8B2D39}" type="slidenum">
              <a:rPr lang="en-US" smtClean="0"/>
              <a:t>1</a:t>
            </a:fld>
            <a:endParaRPr lang="en-US" dirty="0"/>
          </a:p>
        </p:txBody>
      </p:sp>
    </p:spTree>
    <p:extLst>
      <p:ext uri="{BB962C8B-B14F-4D97-AF65-F5344CB8AC3E}">
        <p14:creationId xmlns:p14="http://schemas.microsoft.com/office/powerpoint/2010/main" val="3127349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10</a:t>
            </a:fld>
            <a:endParaRPr lang="nl-NL"/>
          </a:p>
        </p:txBody>
      </p:sp>
    </p:spTree>
    <p:extLst>
      <p:ext uri="{BB962C8B-B14F-4D97-AF65-F5344CB8AC3E}">
        <p14:creationId xmlns:p14="http://schemas.microsoft.com/office/powerpoint/2010/main" val="2613392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11</a:t>
            </a:fld>
            <a:endParaRPr lang="nl-NL"/>
          </a:p>
        </p:txBody>
      </p:sp>
    </p:spTree>
    <p:extLst>
      <p:ext uri="{BB962C8B-B14F-4D97-AF65-F5344CB8AC3E}">
        <p14:creationId xmlns:p14="http://schemas.microsoft.com/office/powerpoint/2010/main" val="2115889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12</a:t>
            </a:fld>
            <a:endParaRPr lang="nl-NL"/>
          </a:p>
        </p:txBody>
      </p:sp>
    </p:spTree>
    <p:extLst>
      <p:ext uri="{BB962C8B-B14F-4D97-AF65-F5344CB8AC3E}">
        <p14:creationId xmlns:p14="http://schemas.microsoft.com/office/powerpoint/2010/main" val="1862081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13</a:t>
            </a:fld>
            <a:endParaRPr lang="nl-NL"/>
          </a:p>
        </p:txBody>
      </p:sp>
    </p:spTree>
    <p:extLst>
      <p:ext uri="{BB962C8B-B14F-4D97-AF65-F5344CB8AC3E}">
        <p14:creationId xmlns:p14="http://schemas.microsoft.com/office/powerpoint/2010/main" val="829521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14</a:t>
            </a:fld>
            <a:endParaRPr lang="nl-NL"/>
          </a:p>
        </p:txBody>
      </p:sp>
    </p:spTree>
    <p:extLst>
      <p:ext uri="{BB962C8B-B14F-4D97-AF65-F5344CB8AC3E}">
        <p14:creationId xmlns:p14="http://schemas.microsoft.com/office/powerpoint/2010/main" val="144613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15</a:t>
            </a:fld>
            <a:endParaRPr lang="nl-NL"/>
          </a:p>
        </p:txBody>
      </p:sp>
    </p:spTree>
    <p:extLst>
      <p:ext uri="{BB962C8B-B14F-4D97-AF65-F5344CB8AC3E}">
        <p14:creationId xmlns:p14="http://schemas.microsoft.com/office/powerpoint/2010/main" val="3696212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16</a:t>
            </a:fld>
            <a:endParaRPr lang="nl-NL"/>
          </a:p>
        </p:txBody>
      </p:sp>
    </p:spTree>
    <p:extLst>
      <p:ext uri="{BB962C8B-B14F-4D97-AF65-F5344CB8AC3E}">
        <p14:creationId xmlns:p14="http://schemas.microsoft.com/office/powerpoint/2010/main" val="999366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17</a:t>
            </a:fld>
            <a:endParaRPr lang="nl-NL"/>
          </a:p>
        </p:txBody>
      </p:sp>
    </p:spTree>
    <p:extLst>
      <p:ext uri="{BB962C8B-B14F-4D97-AF65-F5344CB8AC3E}">
        <p14:creationId xmlns:p14="http://schemas.microsoft.com/office/powerpoint/2010/main" val="1545426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18</a:t>
            </a:fld>
            <a:endParaRPr lang="nl-NL"/>
          </a:p>
        </p:txBody>
      </p:sp>
    </p:spTree>
    <p:extLst>
      <p:ext uri="{BB962C8B-B14F-4D97-AF65-F5344CB8AC3E}">
        <p14:creationId xmlns:p14="http://schemas.microsoft.com/office/powerpoint/2010/main" val="3889492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19</a:t>
            </a:fld>
            <a:endParaRPr lang="nl-NL"/>
          </a:p>
        </p:txBody>
      </p:sp>
    </p:spTree>
    <p:extLst>
      <p:ext uri="{BB962C8B-B14F-4D97-AF65-F5344CB8AC3E}">
        <p14:creationId xmlns:p14="http://schemas.microsoft.com/office/powerpoint/2010/main" val="2861607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2</a:t>
            </a:fld>
            <a:endParaRPr lang="nl-NL" dirty="0"/>
          </a:p>
        </p:txBody>
      </p:sp>
    </p:spTree>
    <p:extLst>
      <p:ext uri="{BB962C8B-B14F-4D97-AF65-F5344CB8AC3E}">
        <p14:creationId xmlns:p14="http://schemas.microsoft.com/office/powerpoint/2010/main" val="2723846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20</a:t>
            </a:fld>
            <a:endParaRPr lang="nl-NL"/>
          </a:p>
        </p:txBody>
      </p:sp>
    </p:spTree>
    <p:extLst>
      <p:ext uri="{BB962C8B-B14F-4D97-AF65-F5344CB8AC3E}">
        <p14:creationId xmlns:p14="http://schemas.microsoft.com/office/powerpoint/2010/main" val="66772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21</a:t>
            </a:fld>
            <a:endParaRPr lang="nl-NL"/>
          </a:p>
        </p:txBody>
      </p:sp>
    </p:spTree>
    <p:extLst>
      <p:ext uri="{BB962C8B-B14F-4D97-AF65-F5344CB8AC3E}">
        <p14:creationId xmlns:p14="http://schemas.microsoft.com/office/powerpoint/2010/main" val="3740260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3</a:t>
            </a:fld>
            <a:endParaRPr lang="nl-NL"/>
          </a:p>
        </p:txBody>
      </p:sp>
    </p:spTree>
    <p:extLst>
      <p:ext uri="{BB962C8B-B14F-4D97-AF65-F5344CB8AC3E}">
        <p14:creationId xmlns:p14="http://schemas.microsoft.com/office/powerpoint/2010/main" val="3147480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4</a:t>
            </a:fld>
            <a:endParaRPr lang="nl-NL"/>
          </a:p>
        </p:txBody>
      </p:sp>
    </p:spTree>
    <p:extLst>
      <p:ext uri="{BB962C8B-B14F-4D97-AF65-F5344CB8AC3E}">
        <p14:creationId xmlns:p14="http://schemas.microsoft.com/office/powerpoint/2010/main" val="2800859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5</a:t>
            </a:fld>
            <a:endParaRPr lang="nl-NL"/>
          </a:p>
        </p:txBody>
      </p:sp>
    </p:spTree>
    <p:extLst>
      <p:ext uri="{BB962C8B-B14F-4D97-AF65-F5344CB8AC3E}">
        <p14:creationId xmlns:p14="http://schemas.microsoft.com/office/powerpoint/2010/main" val="3948167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6</a:t>
            </a:fld>
            <a:endParaRPr lang="nl-NL"/>
          </a:p>
        </p:txBody>
      </p:sp>
    </p:spTree>
    <p:extLst>
      <p:ext uri="{BB962C8B-B14F-4D97-AF65-F5344CB8AC3E}">
        <p14:creationId xmlns:p14="http://schemas.microsoft.com/office/powerpoint/2010/main" val="2513965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7</a:t>
            </a:fld>
            <a:endParaRPr lang="nl-NL"/>
          </a:p>
        </p:txBody>
      </p:sp>
    </p:spTree>
    <p:extLst>
      <p:ext uri="{BB962C8B-B14F-4D97-AF65-F5344CB8AC3E}">
        <p14:creationId xmlns:p14="http://schemas.microsoft.com/office/powerpoint/2010/main" val="768664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8</a:t>
            </a:fld>
            <a:endParaRPr lang="nl-NL"/>
          </a:p>
        </p:txBody>
      </p:sp>
    </p:spTree>
    <p:extLst>
      <p:ext uri="{BB962C8B-B14F-4D97-AF65-F5344CB8AC3E}">
        <p14:creationId xmlns:p14="http://schemas.microsoft.com/office/powerpoint/2010/main" val="538222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798FB6-8663-4C6B-9923-CEAA4E7BE819}" type="slidenum">
              <a:rPr lang="nl-NL" smtClean="0"/>
              <a:t>9</a:t>
            </a:fld>
            <a:endParaRPr lang="nl-NL"/>
          </a:p>
        </p:txBody>
      </p:sp>
    </p:spTree>
    <p:extLst>
      <p:ext uri="{BB962C8B-B14F-4D97-AF65-F5344CB8AC3E}">
        <p14:creationId xmlns:p14="http://schemas.microsoft.com/office/powerpoint/2010/main" val="97601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579E71C4-3D6A-45D1-BC54-0A3B6C9428EA}" type="datetimeFigureOut">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787255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79E71C4-3D6A-45D1-BC54-0A3B6C9428EA}" type="datetimeFigureOut">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375329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79E71C4-3D6A-45D1-BC54-0A3B6C9428EA}" type="datetimeFigureOut">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21250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79E71C4-3D6A-45D1-BC54-0A3B6C9428EA}" type="datetimeFigureOut">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31812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9E71C4-3D6A-45D1-BC54-0A3B6C9428EA}" type="datetimeFigureOut">
              <a:rPr lang="nl-NL" smtClean="0"/>
              <a:t>18-3-2022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806532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579E71C4-3D6A-45D1-BC54-0A3B6C9428EA}" type="datetimeFigureOut">
              <a:rPr lang="nl-NL" smtClean="0"/>
              <a:t>18-3-2022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31760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579E71C4-3D6A-45D1-BC54-0A3B6C9428EA}" type="datetimeFigureOut">
              <a:rPr lang="nl-NL" smtClean="0"/>
              <a:t>18-3-2022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76823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579E71C4-3D6A-45D1-BC54-0A3B6C9428EA}" type="datetimeFigureOut">
              <a:rPr lang="nl-NL" smtClean="0"/>
              <a:t>18-3-2022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079489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E71C4-3D6A-45D1-BC54-0A3B6C9428EA}" type="datetimeFigureOut">
              <a:rPr lang="nl-NL" smtClean="0"/>
              <a:t>18-3-2022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52956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9E71C4-3D6A-45D1-BC54-0A3B6C9428EA}" type="datetimeFigureOut">
              <a:rPr lang="nl-NL" smtClean="0"/>
              <a:t>18-3-2022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2123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9E71C4-3D6A-45D1-BC54-0A3B6C9428EA}" type="datetimeFigureOut">
              <a:rPr lang="nl-NL" smtClean="0"/>
              <a:t>18-3-2022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35169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E71C4-3D6A-45D1-BC54-0A3B6C9428EA}" type="datetimeFigureOut">
              <a:rPr lang="nl-NL" smtClean="0"/>
              <a:t>18-3-2022</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0D994-7348-480F-9119-2828BA61F026}" type="slidenum">
              <a:rPr lang="nl-NL" smtClean="0"/>
              <a:t>‹#›</a:t>
            </a:fld>
            <a:endParaRPr lang="nl-NL"/>
          </a:p>
        </p:txBody>
      </p:sp>
    </p:spTree>
    <p:extLst>
      <p:ext uri="{BB962C8B-B14F-4D97-AF65-F5344CB8AC3E}">
        <p14:creationId xmlns:p14="http://schemas.microsoft.com/office/powerpoint/2010/main" val="253858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shop.wolterskluwer.nl/search/?q=fiscale%20geheimhouding"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937" y="1122363"/>
            <a:ext cx="10138064" cy="1361064"/>
          </a:xfrm>
        </p:spPr>
        <p:txBody>
          <a:bodyPr>
            <a:normAutofit/>
          </a:bodyPr>
          <a:lstStyle/>
          <a:p>
            <a:pPr algn="l"/>
            <a:r>
              <a:rPr lang="nl-NL" sz="4400" b="1" dirty="0">
                <a:solidFill>
                  <a:srgbClr val="C00000"/>
                </a:solidFill>
              </a:rPr>
              <a:t>   </a:t>
            </a:r>
            <a:endParaRPr lang="en-US" sz="4400" b="1" dirty="0">
              <a:solidFill>
                <a:srgbClr val="C00000"/>
              </a:solidFill>
            </a:endParaRPr>
          </a:p>
        </p:txBody>
      </p:sp>
      <p:sp>
        <p:nvSpPr>
          <p:cNvPr id="3" name="Subtitle 2"/>
          <p:cNvSpPr>
            <a:spLocks noGrp="1"/>
          </p:cNvSpPr>
          <p:nvPr>
            <p:ph type="subTitle" idx="1"/>
          </p:nvPr>
        </p:nvSpPr>
        <p:spPr>
          <a:xfrm>
            <a:off x="1017270" y="2794317"/>
            <a:ext cx="10126980" cy="1434783"/>
          </a:xfrm>
        </p:spPr>
        <p:txBody>
          <a:bodyPr>
            <a:normAutofit/>
          </a:bodyPr>
          <a:lstStyle/>
          <a:p>
            <a:r>
              <a:rPr lang="nl-NL" sz="3600" b="1" dirty="0">
                <a:solidFill>
                  <a:srgbClr val="C00000"/>
                </a:solidFill>
              </a:rPr>
              <a:t>Fiscale geheimhoudingsplicht: art. 67 AWR ontrafeld</a:t>
            </a:r>
            <a:br>
              <a:rPr lang="nl-NL" sz="3600" b="1" dirty="0">
                <a:solidFill>
                  <a:srgbClr val="C00000"/>
                </a:solidFill>
              </a:rPr>
            </a:br>
            <a:endParaRPr lang="nl-NL" sz="1200" b="1" dirty="0">
              <a:solidFill>
                <a:srgbClr val="C00000"/>
              </a:solidFill>
            </a:endParaRPr>
          </a:p>
          <a:p>
            <a:r>
              <a:rPr lang="nl-NL" sz="3600" b="1" dirty="0">
                <a:solidFill>
                  <a:srgbClr val="C00000"/>
                </a:solidFill>
              </a:rPr>
              <a:t>Bram van der Sar</a:t>
            </a:r>
            <a:endParaRPr lang="en-US" sz="3600" b="1" dirty="0">
              <a:solidFill>
                <a:srgbClr val="C00000"/>
              </a:solidFill>
            </a:endParaRPr>
          </a:p>
        </p:txBody>
      </p:sp>
      <p:pic>
        <p:nvPicPr>
          <p:cNvPr id="4" name="Picture 3" descr="http://www.belastingwetenschap.nl/files/images/pen.1393949393.jpg"/>
          <p:cNvPicPr/>
          <p:nvPr/>
        </p:nvPicPr>
        <p:blipFill>
          <a:blip r:embed="rId3">
            <a:extLst>
              <a:ext uri="{28A0092B-C50C-407E-A947-70E740481C1C}">
                <a14:useLocalDpi xmlns:a14="http://schemas.microsoft.com/office/drawing/2010/main" val="0"/>
              </a:ext>
            </a:extLst>
          </a:blip>
          <a:srcRect/>
          <a:stretch>
            <a:fillRect/>
          </a:stretch>
        </p:blipFill>
        <p:spPr bwMode="auto">
          <a:xfrm>
            <a:off x="6183580" y="560243"/>
            <a:ext cx="5214258" cy="1361064"/>
          </a:xfrm>
          <a:prstGeom prst="rect">
            <a:avLst/>
          </a:prstGeom>
          <a:noFill/>
          <a:ln>
            <a:noFill/>
          </a:ln>
        </p:spPr>
      </p:pic>
      <p:sp>
        <p:nvSpPr>
          <p:cNvPr id="5" name="TextBox 4"/>
          <p:cNvSpPr txBox="1"/>
          <p:nvPr/>
        </p:nvSpPr>
        <p:spPr>
          <a:xfrm>
            <a:off x="8397551" y="6483927"/>
            <a:ext cx="3520821" cy="276999"/>
          </a:xfrm>
          <a:prstGeom prst="rect">
            <a:avLst/>
          </a:prstGeom>
          <a:noFill/>
        </p:spPr>
        <p:txBody>
          <a:bodyPr wrap="square" rtlCol="0">
            <a:spAutoFit/>
          </a:bodyPr>
          <a:lstStyle/>
          <a:p>
            <a:r>
              <a:rPr lang="nl-NL" sz="1200" dirty="0">
                <a:solidFill>
                  <a:srgbClr val="C00000"/>
                </a:solidFill>
              </a:rPr>
              <a:t>Vereniging voor Belastingwetenschap 17 maart 2022</a:t>
            </a:r>
            <a:endParaRPr lang="en-US" sz="1200" dirty="0">
              <a:solidFill>
                <a:srgbClr val="C00000"/>
              </a:solidFill>
            </a:endParaRPr>
          </a:p>
        </p:txBody>
      </p:sp>
      <p:pic>
        <p:nvPicPr>
          <p:cNvPr id="8" name="Afbeelding 1" descr="vvBw logo web compact.png"/>
          <p:cNvPicPr/>
          <p:nvPr/>
        </p:nvPicPr>
        <p:blipFill>
          <a:blip r:embed="rId4"/>
          <a:stretch>
            <a:fillRect/>
          </a:stretch>
        </p:blipFill>
        <p:spPr>
          <a:xfrm>
            <a:off x="529937" y="247505"/>
            <a:ext cx="2743199" cy="1673802"/>
          </a:xfrm>
          <a:prstGeom prst="rect">
            <a:avLst/>
          </a:prstGeom>
        </p:spPr>
      </p:pic>
    </p:spTree>
    <p:extLst>
      <p:ext uri="{BB962C8B-B14F-4D97-AF65-F5344CB8AC3E}">
        <p14:creationId xmlns:p14="http://schemas.microsoft.com/office/powerpoint/2010/main" val="1504323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Onderworpen subjecten (II)</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10</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eaLnBrk="0" fontAlgn="base" hangingPunct="0">
              <a:lnSpc>
                <a:spcPct val="100000"/>
              </a:lnSpc>
              <a:spcBef>
                <a:spcPts val="600"/>
              </a:spcBef>
              <a:spcAft>
                <a:spcPct val="0"/>
              </a:spcAft>
              <a:buNone/>
            </a:pPr>
            <a:r>
              <a:rPr lang="nl-NL" sz="2400" dirty="0"/>
              <a:t> </a:t>
            </a:r>
          </a:p>
        </p:txBody>
      </p:sp>
      <p:graphicFrame>
        <p:nvGraphicFramePr>
          <p:cNvPr id="7" name="Tijdelijke aanduiding voor inhoud 6"/>
          <p:cNvGraphicFramePr>
            <a:graphicFrameLocks/>
          </p:cNvGraphicFramePr>
          <p:nvPr>
            <p:extLst>
              <p:ext uri="{D42A27DB-BD31-4B8C-83A1-F6EECF244321}">
                <p14:modId xmlns:p14="http://schemas.microsoft.com/office/powerpoint/2010/main" val="3019591849"/>
              </p:ext>
            </p:extLst>
          </p:nvPr>
        </p:nvGraphicFramePr>
        <p:xfrm>
          <a:off x="447674" y="1874517"/>
          <a:ext cx="11291889" cy="4534816"/>
        </p:xfrm>
        <a:graphic>
          <a:graphicData uri="http://schemas.openxmlformats.org/drawingml/2006/table">
            <a:tbl>
              <a:tblPr firstRow="1" firstCol="1" bandRow="1">
                <a:tableStyleId>{5C22544A-7EE6-4342-B048-85BDC9FD1C3A}</a:tableStyleId>
              </a:tblPr>
              <a:tblGrid>
                <a:gridCol w="2657309">
                  <a:extLst>
                    <a:ext uri="{9D8B030D-6E8A-4147-A177-3AD203B41FA5}">
                      <a16:colId xmlns:a16="http://schemas.microsoft.com/office/drawing/2014/main" val="20000"/>
                    </a:ext>
                  </a:extLst>
                </a:gridCol>
                <a:gridCol w="8634580">
                  <a:extLst>
                    <a:ext uri="{9D8B030D-6E8A-4147-A177-3AD203B41FA5}">
                      <a16:colId xmlns:a16="http://schemas.microsoft.com/office/drawing/2014/main" val="20001"/>
                    </a:ext>
                  </a:extLst>
                </a:gridCol>
              </a:tblGrid>
              <a:tr h="469088">
                <a:tc>
                  <a:txBody>
                    <a:bodyPr/>
                    <a:lstStyle/>
                    <a:p>
                      <a:pPr>
                        <a:spcBef>
                          <a:spcPts val="1200"/>
                        </a:spcBef>
                        <a:spcAft>
                          <a:spcPts val="0"/>
                        </a:spcAft>
                      </a:pPr>
                      <a:r>
                        <a:rPr lang="nl-NL" sz="1800" dirty="0">
                          <a:effectLst/>
                        </a:rPr>
                        <a:t>Art. 47 Wet VB 1892</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rgbClr val="CC3300"/>
                    </a:solidFill>
                  </a:tcPr>
                </a:tc>
                <a:tc>
                  <a:txBody>
                    <a:bodyPr/>
                    <a:lstStyle/>
                    <a:p>
                      <a:pPr marL="0" algn="l" defTabSz="914400" rtl="0" eaLnBrk="1" latinLnBrk="0" hangingPunct="1">
                        <a:spcBef>
                          <a:spcPts val="1200"/>
                        </a:spcBef>
                        <a:spcAft>
                          <a:spcPts val="0"/>
                        </a:spcAft>
                      </a:pPr>
                      <a:r>
                        <a:rPr lang="nl-NL" sz="1800" b="0" kern="1200" dirty="0">
                          <a:solidFill>
                            <a:schemeClr val="tx1"/>
                          </a:solidFill>
                          <a:effectLst/>
                          <a:latin typeface="+mn-lt"/>
                          <a:ea typeface="+mn-ea"/>
                          <a:cs typeface="+mn-cs"/>
                        </a:rPr>
                        <a:t>Ieder [die] uit hoofde van zijn hetzij tegenwoordig hetzij vroeger ambt [informatie verkrijgt]</a:t>
                      </a:r>
                    </a:p>
                  </a:txBody>
                  <a:tcPr marL="68580" marR="68580" marT="0" marB="0" anchor="ctr">
                    <a:solidFill>
                      <a:srgbClr val="E7EBEF"/>
                    </a:solidFill>
                  </a:tcPr>
                </a:tc>
                <a:extLst>
                  <a:ext uri="{0D108BD9-81ED-4DB2-BD59-A6C34878D82A}">
                    <a16:rowId xmlns:a16="http://schemas.microsoft.com/office/drawing/2014/main" val="10000"/>
                  </a:ext>
                </a:extLst>
              </a:tr>
              <a:tr h="469088">
                <a:tc>
                  <a:txBody>
                    <a:bodyPr/>
                    <a:lstStyle/>
                    <a:p>
                      <a:pPr>
                        <a:spcBef>
                          <a:spcPts val="1200"/>
                        </a:spcBef>
                        <a:spcAft>
                          <a:spcPts val="0"/>
                        </a:spcAft>
                      </a:pPr>
                      <a:r>
                        <a:rPr lang="nl-NL" sz="1800" dirty="0">
                          <a:effectLst/>
                        </a:rPr>
                        <a:t>Art. 35 Wet op de BB 1893</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rgbClr val="CC3300"/>
                    </a:solidFill>
                  </a:tcPr>
                </a:tc>
                <a:tc>
                  <a:txBody>
                    <a:bodyPr/>
                    <a:lstStyle/>
                    <a:p>
                      <a:pPr>
                        <a:spcBef>
                          <a:spcPts val="1200"/>
                        </a:spcBef>
                        <a:spcAft>
                          <a:spcPts val="0"/>
                        </a:spcAft>
                      </a:pPr>
                      <a:r>
                        <a:rPr lang="nl-NL" sz="1800" dirty="0">
                          <a:effectLst/>
                        </a:rPr>
                        <a:t>Ieder [die] uit hoofde van zijn hetzij tegenwoordig hetzij vroeger ambt [informatie verkrijgt]</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chemeClr val="bg1"/>
                    </a:solidFill>
                  </a:tcPr>
                </a:tc>
                <a:extLst>
                  <a:ext uri="{0D108BD9-81ED-4DB2-BD59-A6C34878D82A}">
                    <a16:rowId xmlns:a16="http://schemas.microsoft.com/office/drawing/2014/main" val="10001"/>
                  </a:ext>
                </a:extLst>
              </a:tr>
              <a:tr h="753467">
                <a:tc>
                  <a:txBody>
                    <a:bodyPr/>
                    <a:lstStyle/>
                    <a:p>
                      <a:pPr>
                        <a:spcBef>
                          <a:spcPts val="1200"/>
                        </a:spcBef>
                        <a:spcAft>
                          <a:spcPts val="0"/>
                        </a:spcAft>
                      </a:pPr>
                      <a:r>
                        <a:rPr lang="nl-NL" sz="1800" dirty="0">
                          <a:effectLst/>
                        </a:rPr>
                        <a:t>Art. 102 Wet IB 1914</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rgbClr val="CC3300"/>
                    </a:solidFill>
                  </a:tcPr>
                </a:tc>
                <a:tc>
                  <a:txBody>
                    <a:bodyPr/>
                    <a:lstStyle/>
                    <a:p>
                      <a:pPr>
                        <a:spcBef>
                          <a:spcPts val="1200"/>
                        </a:spcBef>
                        <a:spcAft>
                          <a:spcPts val="0"/>
                        </a:spcAft>
                      </a:pPr>
                      <a:r>
                        <a:rPr lang="nl-NL" sz="1800" dirty="0">
                          <a:effectLst/>
                        </a:rPr>
                        <a:t>Een ieder [die] in zijn ambt of betrekking, bij de uitvoering dezer wet of in verband daarmede [informatie verkrijgt]</a:t>
                      </a:r>
                    </a:p>
                    <a:p>
                      <a:pPr>
                        <a:spcBef>
                          <a:spcPts val="1200"/>
                        </a:spcBef>
                        <a:spcAft>
                          <a:spcPts val="0"/>
                        </a:spcAft>
                      </a:pPr>
                      <a:r>
                        <a:rPr lang="nl-NL" sz="1800" dirty="0">
                          <a:effectLst/>
                        </a:rPr>
                        <a:t>Het verbod van dit artikel geldt mede voor deskundigen, die in verband met de uitvoering dezer wet worden geraadpleegd of met </a:t>
                      </a:r>
                      <a:r>
                        <a:rPr lang="nl-NL" sz="1800" dirty="0" err="1">
                          <a:effectLst/>
                        </a:rPr>
                        <a:t>eenige</a:t>
                      </a:r>
                      <a:r>
                        <a:rPr lang="nl-NL" sz="1800" dirty="0">
                          <a:effectLst/>
                        </a:rPr>
                        <a:t> werkzaamheid belast</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rgbClr val="E7EBEF"/>
                    </a:solidFill>
                  </a:tcPr>
                </a:tc>
                <a:extLst>
                  <a:ext uri="{0D108BD9-81ED-4DB2-BD59-A6C34878D82A}">
                    <a16:rowId xmlns:a16="http://schemas.microsoft.com/office/drawing/2014/main" val="10002"/>
                  </a:ext>
                </a:extLst>
              </a:tr>
              <a:tr h="841248">
                <a:tc>
                  <a:txBody>
                    <a:bodyPr/>
                    <a:lstStyle/>
                    <a:p>
                      <a:pPr>
                        <a:spcBef>
                          <a:spcPts val="1200"/>
                        </a:spcBef>
                        <a:spcAft>
                          <a:spcPts val="0"/>
                        </a:spcAft>
                      </a:pPr>
                      <a:r>
                        <a:rPr lang="nl-NL" sz="1800" dirty="0">
                          <a:effectLst/>
                        </a:rPr>
                        <a:t>Art. 33 Wet op de DT 1917 </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rgbClr val="CC3300"/>
                    </a:solidFill>
                  </a:tcPr>
                </a:tc>
                <a:tc>
                  <a:txBody>
                    <a:bodyPr/>
                    <a:lstStyle/>
                    <a:p>
                      <a:pPr>
                        <a:spcBef>
                          <a:spcPts val="1200"/>
                        </a:spcBef>
                        <a:spcAft>
                          <a:spcPts val="0"/>
                        </a:spcAft>
                      </a:pPr>
                      <a:r>
                        <a:rPr lang="nl-NL" sz="1800" dirty="0">
                          <a:effectLst/>
                        </a:rPr>
                        <a:t>Een ieder [die] in zijn ambt of betrekking, bij de uitvoering dezer wet of in verband daarmede [informatie verkrijgt]</a:t>
                      </a:r>
                    </a:p>
                    <a:p>
                      <a:pPr>
                        <a:spcBef>
                          <a:spcPts val="1200"/>
                        </a:spcBef>
                        <a:spcAft>
                          <a:spcPts val="0"/>
                        </a:spcAft>
                      </a:pPr>
                      <a:r>
                        <a:rPr lang="nl-NL" sz="1800" dirty="0">
                          <a:effectLst/>
                        </a:rPr>
                        <a:t>Het verbod van dit artikel geldt mede voor niet ambtelijke deskundigen, die in verband met de uitvoering dezer wet worden geraadpleegd of met </a:t>
                      </a:r>
                      <a:r>
                        <a:rPr lang="nl-NL" sz="1800" dirty="0" err="1">
                          <a:effectLst/>
                        </a:rPr>
                        <a:t>eenige</a:t>
                      </a:r>
                      <a:r>
                        <a:rPr lang="nl-NL" sz="1800" dirty="0">
                          <a:effectLst/>
                        </a:rPr>
                        <a:t> werkzaamheid belast</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chemeClr val="bg1"/>
                    </a:solidFill>
                  </a:tcPr>
                </a:tc>
                <a:extLst>
                  <a:ext uri="{0D108BD9-81ED-4DB2-BD59-A6C34878D82A}">
                    <a16:rowId xmlns:a16="http://schemas.microsoft.com/office/drawing/2014/main" val="10003"/>
                  </a:ext>
                </a:extLst>
              </a:tr>
              <a:tr h="469088">
                <a:tc>
                  <a:txBody>
                    <a:bodyPr/>
                    <a:lstStyle/>
                    <a:p>
                      <a:pPr>
                        <a:spcBef>
                          <a:spcPts val="1200"/>
                        </a:spcBef>
                        <a:spcAft>
                          <a:spcPts val="0"/>
                        </a:spcAft>
                      </a:pPr>
                      <a:r>
                        <a:rPr lang="nl-NL" sz="1800" dirty="0">
                          <a:effectLst/>
                        </a:rPr>
                        <a:t>Art. 67 AWR bij invoering</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rgbClr val="CC3300"/>
                    </a:solidFill>
                  </a:tcPr>
                </a:tc>
                <a:tc>
                  <a:txBody>
                    <a:bodyPr/>
                    <a:lstStyle/>
                    <a:p>
                      <a:pPr>
                        <a:spcBef>
                          <a:spcPts val="1200"/>
                        </a:spcBef>
                        <a:spcAft>
                          <a:spcPts val="0"/>
                        </a:spcAft>
                      </a:pPr>
                      <a:r>
                        <a:rPr lang="nl-NL" sz="1800" dirty="0">
                          <a:effectLst/>
                        </a:rPr>
                        <a:t>Een ieder [die] in enige werkzaamheid bij de uitvoering van de belastingwet, of in verband daarmede [informatie verkrijgt]</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tc>
                <a:extLst>
                  <a:ext uri="{0D108BD9-81ED-4DB2-BD59-A6C34878D82A}">
                    <a16:rowId xmlns:a16="http://schemas.microsoft.com/office/drawing/2014/main" val="10004"/>
                  </a:ext>
                </a:extLst>
              </a:tr>
              <a:tr h="469088">
                <a:tc>
                  <a:txBody>
                    <a:bodyPr/>
                    <a:lstStyle/>
                    <a:p>
                      <a:pPr>
                        <a:spcBef>
                          <a:spcPts val="1200"/>
                        </a:spcBef>
                        <a:spcAft>
                          <a:spcPts val="0"/>
                        </a:spcAft>
                      </a:pPr>
                      <a:r>
                        <a:rPr lang="nl-NL" sz="1800" dirty="0">
                          <a:effectLst/>
                        </a:rPr>
                        <a:t>Art. 67 AWR vanaf 2008</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rgbClr val="CC3300"/>
                    </a:solidFill>
                  </a:tcPr>
                </a:tc>
                <a:tc>
                  <a:txBody>
                    <a:bodyPr/>
                    <a:lstStyle/>
                    <a:p>
                      <a:pPr>
                        <a:spcBef>
                          <a:spcPts val="1200"/>
                        </a:spcBef>
                        <a:spcAft>
                          <a:spcPts val="0"/>
                        </a:spcAft>
                      </a:pPr>
                      <a:r>
                        <a:rPr lang="nl-NL" sz="1800" dirty="0">
                          <a:effectLst/>
                        </a:rPr>
                        <a:t>Een ieder [die] uit of in verband met enige werkzaamheid bij de </a:t>
                      </a:r>
                      <a:br>
                        <a:rPr lang="nl-NL" sz="1800" dirty="0">
                          <a:effectLst/>
                        </a:rPr>
                      </a:br>
                      <a:r>
                        <a:rPr lang="nl-NL" sz="1800" dirty="0">
                          <a:effectLst/>
                        </a:rPr>
                        <a:t>uitvoering van de belastingwet [informatie verkrijgt]</a:t>
                      </a:r>
                      <a:endParaRPr lang="nl-NL" sz="1800" dirty="0">
                        <a:effectLst/>
                        <a:latin typeface="Verdana" panose="020B0604030504040204" pitchFamily="34" charset="0"/>
                        <a:ea typeface="Times New Roman" panose="02020603050405020304" pitchFamily="18" charset="0"/>
                        <a:cs typeface="Helv"/>
                      </a:endParaRPr>
                    </a:p>
                  </a:txBody>
                  <a:tcPr marL="68580" marR="68580" marT="0" marB="0" anchor="ctr">
                    <a:solidFill>
                      <a:schemeClr val="bg1"/>
                    </a:solidFill>
                  </a:tcPr>
                </a:tc>
                <a:extLst>
                  <a:ext uri="{0D108BD9-81ED-4DB2-BD59-A6C34878D82A}">
                    <a16:rowId xmlns:a16="http://schemas.microsoft.com/office/drawing/2014/main" val="10005"/>
                  </a:ext>
                </a:extLst>
              </a:tr>
            </a:tbl>
          </a:graphicData>
        </a:graphic>
      </p:graphicFrame>
      <p:pic>
        <p:nvPicPr>
          <p:cNvPr id="8" name="Afbeelding 1" descr="vvBw logo web compact.png"/>
          <p:cNvPicPr/>
          <p:nvPr/>
        </p:nvPicPr>
        <p:blipFill>
          <a:blip r:embed="rId3"/>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2575607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Onderworpen subjecten (III)</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11</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Beoogd onderworpen subjecten</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belastingplichtigen </a:t>
            </a:r>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fiscaal dienstverleners</a:t>
            </a:r>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inhoudingsplichtigen </a:t>
            </a:r>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err="1"/>
              <a:t>informatieplichtigen</a:t>
            </a:r>
            <a:r>
              <a:rPr lang="nl-NL" sz="2400" dirty="0"/>
              <a:t> </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Uitvoering geven aan de belastingwet ≠ onderworpen zijn aan verplichtingen die voortvloeien uit de belastingwet</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Relatie tussen partijen is van doorslaggevend belang</a:t>
            </a:r>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269044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Onderworpen subjecten (IV)</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12</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10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Rol deskundige van ondersteunende, complementaire aard</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0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Rechtstreeks betrokken bij uitvoering van de belastingwet</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0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Conclusie: samenvoegen</a:t>
            </a:r>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pic>
        <p:nvPicPr>
          <p:cNvPr id="2" name="Afbeelding 1"/>
          <p:cNvPicPr>
            <a:picLocks noChangeAspect="1"/>
          </p:cNvPicPr>
          <p:nvPr/>
        </p:nvPicPr>
        <p:blipFill>
          <a:blip r:embed="rId4"/>
          <a:stretch>
            <a:fillRect/>
          </a:stretch>
        </p:blipFill>
        <p:spPr>
          <a:xfrm>
            <a:off x="861098" y="1636589"/>
            <a:ext cx="6998815" cy="3170195"/>
          </a:xfrm>
          <a:prstGeom prst="rect">
            <a:avLst/>
          </a:prstGeom>
        </p:spPr>
      </p:pic>
    </p:spTree>
    <p:extLst>
      <p:ext uri="{BB962C8B-B14F-4D97-AF65-F5344CB8AC3E}">
        <p14:creationId xmlns:p14="http://schemas.microsoft.com/office/powerpoint/2010/main" val="3312969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Onderworpen subjecten (V)</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13</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Moet geheimhouding worden ‘meegegeven’</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Onderscheid soorten afnemers fiscale informatie </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Beoordelen vanuit grondslag van de verstrekking</a:t>
            </a:r>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pic>
        <p:nvPicPr>
          <p:cNvPr id="7" name="Afbeelding 6"/>
          <p:cNvPicPr>
            <a:picLocks noChangeAspect="1"/>
          </p:cNvPicPr>
          <p:nvPr/>
        </p:nvPicPr>
        <p:blipFill rotWithShape="1">
          <a:blip r:embed="rId4"/>
          <a:srcRect b="65800"/>
          <a:stretch/>
        </p:blipFill>
        <p:spPr>
          <a:xfrm>
            <a:off x="863705" y="1637095"/>
            <a:ext cx="7000875" cy="1084752"/>
          </a:xfrm>
          <a:prstGeom prst="rect">
            <a:avLst/>
          </a:prstGeom>
        </p:spPr>
      </p:pic>
      <p:pic>
        <p:nvPicPr>
          <p:cNvPr id="8" name="Afbeelding 7"/>
          <p:cNvPicPr>
            <a:picLocks noChangeAspect="1"/>
          </p:cNvPicPr>
          <p:nvPr/>
        </p:nvPicPr>
        <p:blipFill>
          <a:blip r:embed="rId5"/>
          <a:stretch>
            <a:fillRect/>
          </a:stretch>
        </p:blipFill>
        <p:spPr>
          <a:xfrm>
            <a:off x="824594" y="2574567"/>
            <a:ext cx="7296150" cy="1085850"/>
          </a:xfrm>
          <a:prstGeom prst="rect">
            <a:avLst/>
          </a:prstGeom>
        </p:spPr>
      </p:pic>
    </p:spTree>
    <p:extLst>
      <p:ext uri="{BB962C8B-B14F-4D97-AF65-F5344CB8AC3E}">
        <p14:creationId xmlns:p14="http://schemas.microsoft.com/office/powerpoint/2010/main" val="1071178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Onderworpen subjecten (VI)</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14</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Tijdelijke geheimhoudingsverplichting, bij een zwaarwegend controle-strategisch belang</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Inschakelen van fiscaal dienstverlener</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Particulieren die niet tot medewerking zijn verplicht uitgezonderd</a:t>
            </a:r>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pic>
        <p:nvPicPr>
          <p:cNvPr id="7" name="Afbeelding 6"/>
          <p:cNvPicPr>
            <a:picLocks noChangeAspect="1"/>
          </p:cNvPicPr>
          <p:nvPr/>
        </p:nvPicPr>
        <p:blipFill rotWithShape="1">
          <a:blip r:embed="rId4"/>
          <a:srcRect b="65800"/>
          <a:stretch/>
        </p:blipFill>
        <p:spPr>
          <a:xfrm>
            <a:off x="863705" y="1637095"/>
            <a:ext cx="7000875" cy="1084752"/>
          </a:xfrm>
          <a:prstGeom prst="rect">
            <a:avLst/>
          </a:prstGeom>
        </p:spPr>
      </p:pic>
      <p:pic>
        <p:nvPicPr>
          <p:cNvPr id="8" name="Afbeelding 7"/>
          <p:cNvPicPr>
            <a:picLocks noChangeAspect="1"/>
          </p:cNvPicPr>
          <p:nvPr/>
        </p:nvPicPr>
        <p:blipFill>
          <a:blip r:embed="rId5"/>
          <a:stretch>
            <a:fillRect/>
          </a:stretch>
        </p:blipFill>
        <p:spPr>
          <a:xfrm>
            <a:off x="824594" y="2574567"/>
            <a:ext cx="7296150" cy="1085850"/>
          </a:xfrm>
          <a:prstGeom prst="rect">
            <a:avLst/>
          </a:prstGeom>
        </p:spPr>
      </p:pic>
      <p:pic>
        <p:nvPicPr>
          <p:cNvPr id="10" name="Afbeelding 9"/>
          <p:cNvPicPr>
            <a:picLocks noChangeAspect="1"/>
          </p:cNvPicPr>
          <p:nvPr/>
        </p:nvPicPr>
        <p:blipFill>
          <a:blip r:embed="rId6"/>
          <a:stretch>
            <a:fillRect/>
          </a:stretch>
        </p:blipFill>
        <p:spPr>
          <a:xfrm>
            <a:off x="828979" y="2639996"/>
            <a:ext cx="7439025" cy="1057275"/>
          </a:xfrm>
          <a:prstGeom prst="rect">
            <a:avLst/>
          </a:prstGeom>
        </p:spPr>
      </p:pic>
    </p:spTree>
    <p:extLst>
      <p:ext uri="{BB962C8B-B14F-4D97-AF65-F5344CB8AC3E}">
        <p14:creationId xmlns:p14="http://schemas.microsoft.com/office/powerpoint/2010/main" val="39386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Object van de geheimhouding</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15</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Geheimhouding = verbod om zaken verder bekend te maken</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6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“hetgeen over de persoon of zaken van een ander blijkt of wordt meegedeeld”</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6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Verschil art. 2:5 </a:t>
            </a:r>
            <a:r>
              <a:rPr lang="nl-NL" sz="2400" dirty="0" err="1"/>
              <a:t>Awb</a:t>
            </a:r>
            <a:r>
              <a:rPr lang="nl-NL" sz="2400" dirty="0"/>
              <a:t> (vertrouwelijke karakter) en art. 67 AWR</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600" dirty="0"/>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Openbaar bekende gegevens</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600" dirty="0"/>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Instemming betrokkene</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600" dirty="0"/>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Niet-herleidbare gegevens</a:t>
            </a:r>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2066209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Fiscale afbakening</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16</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Uitvoering van de belastingwet</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Noodzakelijk</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Onderling, collegiaal overleg</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err="1"/>
              <a:t>Vooringevulde</a:t>
            </a:r>
            <a:r>
              <a:rPr lang="nl-NL" sz="2400" dirty="0"/>
              <a:t> aangifte (VIA)</a:t>
            </a:r>
          </a:p>
          <a:p>
            <a:pPr marL="0" indent="0" eaLnBrk="0" fontAlgn="base" hangingPunct="0">
              <a:lnSpc>
                <a:spcPct val="100000"/>
              </a:lnSpc>
              <a:spcBef>
                <a:spcPts val="600"/>
              </a:spcBef>
              <a:spcAft>
                <a:spcPct val="0"/>
              </a:spcAft>
              <a:buClr>
                <a:srgbClr val="C00000"/>
              </a:buClr>
              <a:buNone/>
            </a:pPr>
            <a:endParaRPr lang="nl-NL" sz="2400" dirty="0"/>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1735382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Uitzonderingen en ontheffingen (I)</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17</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Elke uitzondering en ontheffing vergt een zorgvuldige, transparante en</a:t>
            </a:r>
            <a:br>
              <a:rPr lang="nl-NL" sz="2400" dirty="0"/>
            </a:br>
            <a:r>
              <a:rPr lang="nl-NL" sz="2400" dirty="0"/>
              <a:t>continue belangenafweging</a:t>
            </a:r>
          </a:p>
          <a:p>
            <a:pPr marL="342900" indent="-342900" eaLnBrk="0" fontAlgn="base" hangingPunct="0">
              <a:lnSpc>
                <a:spcPct val="100000"/>
              </a:lnSpc>
              <a:spcBef>
                <a:spcPct val="20000"/>
              </a:spcBef>
              <a:spcAft>
                <a:spcPct val="0"/>
              </a:spcAft>
              <a:buClr>
                <a:srgbClr val="C00000"/>
              </a:buClr>
              <a:buFont typeface="Verdana" panose="020B0604030504040204" pitchFamily="34" charset="0"/>
              <a:buChar char="•"/>
            </a:pPr>
            <a:endParaRPr lang="nl-NL" sz="1200" dirty="0">
              <a:solidFill>
                <a:srgbClr val="000000"/>
              </a:solidFill>
            </a:endParaRPr>
          </a:p>
          <a:p>
            <a:pPr marL="360000" lvl="2"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Uitgangspunten voor uitzonderingen en ontheffingen (herziening 2008)</a:t>
            </a:r>
          </a:p>
          <a:p>
            <a:pPr marL="712788" lvl="2"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Wettelijk voorschrift (art. 67, tweede lid, onderdeel a, AWR)</a:t>
            </a:r>
          </a:p>
          <a:p>
            <a:pPr marL="712788" lvl="2"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Ministeriële regeling (onderdeel b)</a:t>
            </a:r>
          </a:p>
          <a:p>
            <a:pPr marL="712788" lvl="2"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Gegevensverstrekking aan de betrokkene zelf (onderdeel c)</a:t>
            </a:r>
          </a:p>
          <a:p>
            <a:pPr marL="712788" lvl="2" indent="-360000" eaLnBrk="0" fontAlgn="base" hangingPunct="0">
              <a:lnSpc>
                <a:spcPct val="100000"/>
              </a:lnSpc>
              <a:spcBef>
                <a:spcPts val="600"/>
              </a:spcBef>
              <a:spcAft>
                <a:spcPct val="0"/>
              </a:spcAft>
              <a:buClr>
                <a:srgbClr val="C00000"/>
              </a:buClr>
              <a:buFont typeface="Wingdings" panose="05000000000000000000" pitchFamily="2" charset="2"/>
              <a:buChar char="Ø"/>
            </a:pPr>
            <a:endParaRPr lang="nl-NL" sz="2400" dirty="0"/>
          </a:p>
          <a:p>
            <a:pPr marL="712788" lvl="2"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Ontheffingsgrond (art. 67, derde lid, AWR)</a:t>
            </a:r>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2213919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gn="l">
              <a:lnSpc>
                <a:spcPct val="100000"/>
              </a:lnSpc>
              <a:spcBef>
                <a:spcPts val="0"/>
              </a:spcBef>
            </a:pPr>
            <a:r>
              <a:rPr lang="nl-NL" sz="4400" b="1" dirty="0">
                <a:solidFill>
                  <a:srgbClr val="C00000"/>
                </a:solidFill>
                <a:latin typeface="Calibri" panose="020F0502020204030204"/>
                <a:ea typeface="+mn-ea"/>
                <a:cs typeface="+mn-cs"/>
              </a:rPr>
              <a:t>Uitzonderingen en ontheffingen (II)</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18</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pic>
        <p:nvPicPr>
          <p:cNvPr id="7" name="Afbeelding 6"/>
          <p:cNvPicPr>
            <a:picLocks noChangeAspect="1"/>
          </p:cNvPicPr>
          <p:nvPr/>
        </p:nvPicPr>
        <p:blipFill>
          <a:blip r:embed="rId4"/>
          <a:stretch>
            <a:fillRect/>
          </a:stretch>
        </p:blipFill>
        <p:spPr>
          <a:xfrm>
            <a:off x="415172" y="1607210"/>
            <a:ext cx="7352607" cy="5263905"/>
          </a:xfrm>
          <a:prstGeom prst="rect">
            <a:avLst/>
          </a:prstGeom>
        </p:spPr>
      </p:pic>
    </p:spTree>
    <p:extLst>
      <p:ext uri="{BB962C8B-B14F-4D97-AF65-F5344CB8AC3E}">
        <p14:creationId xmlns:p14="http://schemas.microsoft.com/office/powerpoint/2010/main" val="3089358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nl-NL" sz="4400" b="1" dirty="0">
              <a:solidFill>
                <a:srgbClr val="C00000"/>
              </a:solidFill>
              <a:latin typeface="+mn-lt"/>
            </a:endParaRP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19</a:t>
            </a:fld>
            <a:endParaRPr lang="nl-NL" dirty="0"/>
          </a:p>
        </p:txBody>
      </p:sp>
      <p:sp>
        <p:nvSpPr>
          <p:cNvPr id="9" name="Tijdelijke aanduiding voor inhoud 3"/>
          <p:cNvSpPr txBox="1">
            <a:spLocks/>
          </p:cNvSpPr>
          <p:nvPr/>
        </p:nvSpPr>
        <p:spPr>
          <a:xfrm>
            <a:off x="350520" y="567799"/>
            <a:ext cx="11389043" cy="6189617"/>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nl-NL" sz="1600" b="1" dirty="0"/>
              <a:t>Art. 67 AWR (met voorgestelde wijzigingen)</a:t>
            </a:r>
          </a:p>
          <a:p>
            <a:pPr marL="0" indent="0">
              <a:lnSpc>
                <a:spcPct val="100000"/>
              </a:lnSpc>
              <a:spcBef>
                <a:spcPts val="600"/>
              </a:spcBef>
              <a:buNone/>
            </a:pPr>
            <a:r>
              <a:rPr lang="nl-NL" sz="1600" dirty="0"/>
              <a:t>1) Het is een ieder verboden hetgeen hem </a:t>
            </a:r>
            <a:r>
              <a:rPr lang="nl-NL" sz="1600" strike="sngStrike" dirty="0"/>
              <a:t>uit of in verband met enige werkzaamheid </a:t>
            </a:r>
            <a:r>
              <a:rPr lang="nl-NL" sz="1600" dirty="0"/>
              <a:t>bij de uitvoering van de belastingwet over de persoon of zaken van een ander blijkt of wordt meegedeeld, verder bekend te maken dan noodzakelijk is voor de uitvoering van de belastingwet of voor de invordering van enige rijksbelasting als bedoeld in de Invorderingswet 1990 (geheimhoudingsplicht).</a:t>
            </a:r>
          </a:p>
          <a:p>
            <a:pPr marL="0" indent="0">
              <a:lnSpc>
                <a:spcPct val="100000"/>
              </a:lnSpc>
              <a:spcBef>
                <a:spcPts val="600"/>
              </a:spcBef>
              <a:buNone/>
            </a:pPr>
            <a:r>
              <a:rPr lang="nl-NL" sz="1600" dirty="0"/>
              <a:t>2) De geheimhoudingsplicht geldt niet indien:</a:t>
            </a:r>
          </a:p>
          <a:p>
            <a:pPr marL="0" indent="0">
              <a:lnSpc>
                <a:spcPct val="100000"/>
              </a:lnSpc>
              <a:spcBef>
                <a:spcPts val="600"/>
              </a:spcBef>
              <a:buNone/>
            </a:pPr>
            <a:r>
              <a:rPr lang="nl-NL" sz="1600" dirty="0"/>
              <a:t>a) enig wettelijk voorschrift tot de bekendmaking verplicht;</a:t>
            </a:r>
          </a:p>
          <a:p>
            <a:pPr marL="0" indent="0">
              <a:lnSpc>
                <a:spcPct val="100000"/>
              </a:lnSpc>
              <a:spcBef>
                <a:spcPts val="600"/>
              </a:spcBef>
              <a:buNone/>
            </a:pPr>
            <a:r>
              <a:rPr lang="nl-NL" sz="1600" dirty="0"/>
              <a:t>b) </a:t>
            </a:r>
            <a:r>
              <a:rPr lang="nl-NL" sz="1600" strike="sngStrike" dirty="0"/>
              <a:t>bij regeling van Onze Minister is bepaald dat bekendmaking noodzakelijk is voor de goede vervulling van een publiekrechtelijke taak van een bestuursorgaan</a:t>
            </a:r>
            <a:r>
              <a:rPr lang="nl-NL" sz="1600" dirty="0"/>
              <a:t>;</a:t>
            </a:r>
          </a:p>
          <a:p>
            <a:pPr marL="0" indent="0">
              <a:lnSpc>
                <a:spcPct val="100000"/>
              </a:lnSpc>
              <a:spcBef>
                <a:spcPts val="600"/>
              </a:spcBef>
              <a:buNone/>
            </a:pPr>
            <a:r>
              <a:rPr lang="nl-NL" sz="1600" dirty="0"/>
              <a:t>c) bekendmaking plaatsvindt aan degene op wie de gegevens betrekking hebben </a:t>
            </a:r>
            <a:r>
              <a:rPr lang="nl-NL" sz="1600" strike="sngStrike" dirty="0" err="1"/>
              <a:t>voorzover</a:t>
            </a:r>
            <a:r>
              <a:rPr lang="nl-NL" sz="1600" strike="sngStrike" dirty="0"/>
              <a:t> deze gegevens door of namens hem zijn verstrekt</a:t>
            </a:r>
            <a:r>
              <a:rPr lang="nl-NL" sz="1600" dirty="0"/>
              <a:t>. </a:t>
            </a:r>
            <a:r>
              <a:rPr lang="nl-NL" sz="1600" u="sng" dirty="0"/>
              <a:t>Onze Minister stelt regels in welke gevallen de vorige volzin toepassing vin</a:t>
            </a:r>
            <a:r>
              <a:rPr lang="nl-NL" sz="1600" dirty="0"/>
              <a:t>dt;</a:t>
            </a:r>
          </a:p>
          <a:p>
            <a:pPr marL="0" indent="0">
              <a:lnSpc>
                <a:spcPct val="100000"/>
              </a:lnSpc>
              <a:spcBef>
                <a:spcPts val="600"/>
              </a:spcBef>
              <a:buNone/>
            </a:pPr>
            <a:r>
              <a:rPr lang="nl-NL" sz="1600" dirty="0"/>
              <a:t>d) </a:t>
            </a:r>
            <a:r>
              <a:rPr lang="nl-NL" sz="1600" u="sng" dirty="0"/>
              <a:t>gegevens niet-herleidbaar zijn tot individuele betrokkenen. Onze Minister stelt regels in welke gevallen de vorige volzin toepassing vindt.</a:t>
            </a:r>
          </a:p>
          <a:p>
            <a:pPr marL="0" indent="0">
              <a:lnSpc>
                <a:spcPct val="100000"/>
              </a:lnSpc>
              <a:spcBef>
                <a:spcPts val="600"/>
              </a:spcBef>
              <a:buNone/>
            </a:pPr>
            <a:r>
              <a:rPr lang="nl-NL" sz="1600" dirty="0"/>
              <a:t>3) In andere gevallen dan bedoeld in het tweede lid kan Onze Minister ontheffing verlenen van de geheimhoudingsplicht.</a:t>
            </a:r>
          </a:p>
          <a:p>
            <a:pPr marL="0" indent="0">
              <a:lnSpc>
                <a:spcPct val="100000"/>
              </a:lnSpc>
              <a:spcBef>
                <a:spcPts val="600"/>
              </a:spcBef>
              <a:buNone/>
            </a:pPr>
            <a:r>
              <a:rPr lang="nl-NL" sz="1600" u="sng" dirty="0"/>
              <a:t>4) Het eerste lid is van overeenkomstige toepassing op een ieder die op grond van het tweede of derde lid de beschikking verkrijgt over gegevens als bedoeld in het eerste lid. Hij is niet bevoegd deze gegevens te verwerken voor een ander doel dan het doel waarvoor de gegevens zijn verstrekt.</a:t>
            </a:r>
          </a:p>
          <a:p>
            <a:pPr marL="0" indent="0">
              <a:lnSpc>
                <a:spcPct val="100000"/>
              </a:lnSpc>
              <a:spcBef>
                <a:spcPts val="600"/>
              </a:spcBef>
              <a:buNone/>
            </a:pPr>
            <a:r>
              <a:rPr lang="nl-NL" sz="1600" u="sng" dirty="0"/>
              <a:t>5) Indien daarvoor gewichtige redenen zijn neemt degene tot wie een verplichting als bedoeld in artikel 47, tweede lid, artikel 48, eerste lid, artikel 53, eerste lid, onderdeel a of artikel 55, eerste lid is gericht, op verzoek van de inspecteur geheimhouding in acht omtrent al hetgeen hem ter zake van die verplichting bekend is. De vorige volzin is van overeenkomstige </a:t>
            </a:r>
            <a:br>
              <a:rPr lang="nl-NL" sz="1600" u="sng" dirty="0"/>
            </a:br>
            <a:r>
              <a:rPr lang="nl-NL" sz="1600" u="sng" dirty="0"/>
              <a:t>toepassing op de gemachtigde zoals bedoeld in artikel 2:1 van de Algemene wet bestuursrecht.</a:t>
            </a:r>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2941155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Inleiding</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2</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marR="0" lvl="0" indent="-360000" algn="l" defTabSz="914400" rtl="0" eaLnBrk="0" fontAlgn="base" latinLnBrk="0" hangingPunct="0">
              <a:lnSpc>
                <a:spcPct val="100000"/>
              </a:lnSpc>
              <a:spcBef>
                <a:spcPts val="600"/>
              </a:spcBef>
              <a:spcAft>
                <a:spcPct val="0"/>
              </a:spcAft>
              <a:buClr>
                <a:srgbClr val="C00000"/>
              </a:buClr>
              <a:buSzPct val="70000"/>
              <a:buFont typeface="Verdana" panose="020B0604030504040204" pitchFamily="34" charset="0"/>
              <a:buChar char="•"/>
              <a:tabLst/>
              <a:defRPr/>
            </a:pPr>
            <a:r>
              <a:rPr kumimoji="0" lang="nl-NL" sz="2400" b="0" i="0" u="none" strike="noStrike" kern="1200" cap="none" spc="0" normalizeH="0" baseline="0" noProof="0" dirty="0">
                <a:ln>
                  <a:noFill/>
                </a:ln>
                <a:uLnTx/>
                <a:uFillTx/>
              </a:rPr>
              <a:t>Dissertatie is persoonlijke mening</a:t>
            </a:r>
          </a:p>
          <a:p>
            <a:pPr marL="360000" marR="0" lvl="0" indent="-360000" algn="l" defTabSz="914400" rtl="0" eaLnBrk="0" fontAlgn="base" latinLnBrk="0" hangingPunct="0">
              <a:lnSpc>
                <a:spcPct val="100000"/>
              </a:lnSpc>
              <a:spcBef>
                <a:spcPts val="600"/>
              </a:spcBef>
              <a:spcAft>
                <a:spcPct val="0"/>
              </a:spcAft>
              <a:buClr>
                <a:srgbClr val="C00000"/>
              </a:buClr>
              <a:buSzPct val="70000"/>
              <a:buFont typeface="Verdana" panose="020B0604030504040204" pitchFamily="34" charset="0"/>
              <a:buChar char="•"/>
              <a:tabLst/>
              <a:defRPr/>
            </a:pPr>
            <a:endParaRPr kumimoji="0" lang="nl-NL" sz="1800" b="0" i="0" u="none" strike="noStrike" kern="1200" cap="none" spc="0" normalizeH="0" baseline="0" noProof="0" dirty="0">
              <a:ln>
                <a:noFill/>
              </a:ln>
              <a:uLnTx/>
              <a:uFillTx/>
            </a:endParaRPr>
          </a:p>
          <a:p>
            <a:pPr marL="360000" marR="0" lvl="0" indent="-360000" algn="l" defTabSz="914400" rtl="0" eaLnBrk="0" fontAlgn="base" latinLnBrk="0" hangingPunct="0">
              <a:lnSpc>
                <a:spcPct val="100000"/>
              </a:lnSpc>
              <a:spcBef>
                <a:spcPts val="600"/>
              </a:spcBef>
              <a:spcAft>
                <a:spcPct val="0"/>
              </a:spcAft>
              <a:buClr>
                <a:srgbClr val="C00000"/>
              </a:buClr>
              <a:buSzPct val="70000"/>
              <a:buFont typeface="Verdana" panose="020B0604030504040204" pitchFamily="34" charset="0"/>
              <a:buChar char="•"/>
              <a:tabLst/>
              <a:defRPr/>
            </a:pPr>
            <a:r>
              <a:rPr kumimoji="0" lang="nl-NL" sz="2400" b="0" i="0" u="none" strike="noStrike" kern="1200" cap="none" spc="0" normalizeH="0" baseline="0" noProof="0" dirty="0">
                <a:ln>
                  <a:noFill/>
                </a:ln>
                <a:uLnTx/>
                <a:uFillTx/>
              </a:rPr>
              <a:t>Relevantie van het onderzoek</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marR="0" lvl="0" indent="-360000" algn="l" defTabSz="914400" rtl="0" eaLnBrk="0" fontAlgn="base" latinLnBrk="0" hangingPunct="0">
              <a:lnSpc>
                <a:spcPct val="100000"/>
              </a:lnSpc>
              <a:spcBef>
                <a:spcPts val="600"/>
              </a:spcBef>
              <a:spcAft>
                <a:spcPct val="0"/>
              </a:spcAft>
              <a:buClr>
                <a:srgbClr val="C00000"/>
              </a:buClr>
              <a:buSzPct val="70000"/>
              <a:buFont typeface="Verdana" panose="020B0604030504040204" pitchFamily="34" charset="0"/>
              <a:buChar char="•"/>
              <a:tabLst/>
              <a:defRPr/>
            </a:pPr>
            <a:r>
              <a:rPr kumimoji="0" lang="nl-NL" sz="2400" b="0" i="0" u="none" strike="noStrike" kern="1200" cap="none" spc="0" normalizeH="0" baseline="0" noProof="0" dirty="0">
                <a:ln>
                  <a:noFill/>
                </a:ln>
                <a:uLnTx/>
                <a:uFillTx/>
              </a:rPr>
              <a:t>Onderzoeksvragen </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defRPr/>
            </a:pPr>
            <a:r>
              <a:rPr kumimoji="0" lang="nl-NL" sz="2400" b="0" i="0" u="none" strike="noStrike" kern="1200" cap="none" spc="0" normalizeH="0" baseline="0" noProof="0" dirty="0">
                <a:ln>
                  <a:noFill/>
                </a:ln>
                <a:uLnTx/>
                <a:uFillTx/>
              </a:rPr>
              <a:t>Opbouw van het onderzoek</a:t>
            </a:r>
            <a:endParaRPr lang="nl-NL" sz="2400" dirty="0"/>
          </a:p>
        </p:txBody>
      </p:sp>
      <p:pic>
        <p:nvPicPr>
          <p:cNvPr id="10" name="Afbeelding 9">
            <a:hlinkClick r:id="rId4" action="ppaction://hlinksldjump"/>
          </p:cNvPr>
          <p:cNvPicPr>
            <a:picLocks noChangeAspect="1"/>
          </p:cNvPicPr>
          <p:nvPr/>
        </p:nvPicPr>
        <p:blipFill>
          <a:blip r:embed="rId5"/>
          <a:stretch>
            <a:fillRect/>
          </a:stretch>
        </p:blipFill>
        <p:spPr>
          <a:xfrm>
            <a:off x="3253168" y="3399235"/>
            <a:ext cx="298730" cy="152413"/>
          </a:xfrm>
          <a:prstGeom prst="rect">
            <a:avLst/>
          </a:prstGeom>
        </p:spPr>
      </p:pic>
    </p:spTree>
    <p:extLst>
      <p:ext uri="{BB962C8B-B14F-4D97-AF65-F5344CB8AC3E}">
        <p14:creationId xmlns:p14="http://schemas.microsoft.com/office/powerpoint/2010/main" val="3672858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nl-NL" sz="4400" b="1" dirty="0">
              <a:solidFill>
                <a:srgbClr val="C00000"/>
              </a:solidFill>
              <a:latin typeface="+mn-lt"/>
            </a:endParaRP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20</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ts val="600"/>
              </a:spcBef>
              <a:spcAft>
                <a:spcPct val="0"/>
              </a:spcAft>
              <a:buClr>
                <a:srgbClr val="C00000"/>
              </a:buClr>
              <a:buNone/>
            </a:pPr>
            <a:endParaRPr lang="nl-NL" sz="2400" dirty="0">
              <a:solidFill>
                <a:srgbClr val="C00000"/>
              </a:solidFill>
            </a:endParaRPr>
          </a:p>
          <a:p>
            <a:pPr marL="0" indent="0" eaLnBrk="0" fontAlgn="base" hangingPunct="0">
              <a:lnSpc>
                <a:spcPct val="100000"/>
              </a:lnSpc>
              <a:spcBef>
                <a:spcPts val="600"/>
              </a:spcBef>
              <a:spcAft>
                <a:spcPct val="0"/>
              </a:spcAft>
              <a:buClr>
                <a:srgbClr val="C00000"/>
              </a:buClr>
              <a:buNone/>
            </a:pPr>
            <a:endParaRPr lang="nl-NL" sz="2400" dirty="0">
              <a:solidFill>
                <a:srgbClr val="C00000"/>
              </a:solidFill>
            </a:endParaRPr>
          </a:p>
          <a:p>
            <a:pPr marL="0" indent="0" eaLnBrk="0" fontAlgn="base" hangingPunct="0">
              <a:lnSpc>
                <a:spcPct val="100000"/>
              </a:lnSpc>
              <a:spcBef>
                <a:spcPts val="600"/>
              </a:spcBef>
              <a:spcAft>
                <a:spcPct val="0"/>
              </a:spcAft>
              <a:buClr>
                <a:srgbClr val="C00000"/>
              </a:buClr>
              <a:buNone/>
            </a:pPr>
            <a:endParaRPr lang="nl-NL" sz="2400" dirty="0">
              <a:solidFill>
                <a:srgbClr val="C00000"/>
              </a:solidFill>
            </a:endParaRPr>
          </a:p>
        </p:txBody>
      </p:sp>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7" name="Tijdelijke aanduiding voor dianummer 3"/>
          <p:cNvSpPr>
            <a:spLocks noGrp="1"/>
          </p:cNvSpPr>
          <p:nvPr>
            <p:ph type="sldNum" sz="quarter" idx="4294967295"/>
          </p:nvPr>
        </p:nvSpPr>
        <p:spPr>
          <a:xfrm>
            <a:off x="1576364" y="1105528"/>
            <a:ext cx="6023977" cy="4090138"/>
          </a:xfrm>
          <a:prstGeom prst="rect">
            <a:avLst/>
          </a:prstGeom>
        </p:spPr>
        <p:txBody>
          <a:bodyPr/>
          <a:lstStyle/>
          <a:p>
            <a:endParaRPr lang="nl-NL" sz="2000" i="1" dirty="0">
              <a:solidFill>
                <a:srgbClr val="C00000"/>
              </a:solidFill>
            </a:endParaRPr>
          </a:p>
          <a:p>
            <a:r>
              <a:rPr lang="nl-NL" sz="3200" i="1" dirty="0">
                <a:solidFill>
                  <a:srgbClr val="C00000"/>
                </a:solidFill>
              </a:rPr>
              <a:t>Toen ik die woorden las, “stipte geheimhouding”, schoot ik in een lach en dacht ik: papier is geduldig. </a:t>
            </a:r>
          </a:p>
          <a:p>
            <a:r>
              <a:rPr lang="nl-NL" sz="3200" i="1" dirty="0">
                <a:solidFill>
                  <a:srgbClr val="C00000"/>
                </a:solidFill>
              </a:rPr>
              <a:t>Er is van die stipte geheimhouding niet veel overgebleven.</a:t>
            </a:r>
          </a:p>
          <a:p>
            <a:br>
              <a:rPr lang="nl-NL" sz="800" i="1" dirty="0">
                <a:solidFill>
                  <a:srgbClr val="C00000"/>
                </a:solidFill>
              </a:rPr>
            </a:br>
            <a:r>
              <a:rPr lang="nl-NL" sz="1200" dirty="0">
                <a:solidFill>
                  <a:srgbClr val="C00000"/>
                </a:solidFill>
              </a:rPr>
              <a:t>(Kamerlid B.M. </a:t>
            </a:r>
            <a:r>
              <a:rPr lang="nl-NL" sz="1200" dirty="0" err="1">
                <a:solidFill>
                  <a:srgbClr val="C00000"/>
                </a:solidFill>
              </a:rPr>
              <a:t>Bahlmann</a:t>
            </a:r>
            <a:r>
              <a:rPr lang="nl-NL" sz="1200" dirty="0">
                <a:solidFill>
                  <a:srgbClr val="C00000"/>
                </a:solidFill>
              </a:rPr>
              <a:t>, Handelingen II 1892/93, blz. 1257)</a:t>
            </a:r>
            <a:endParaRPr lang="nl-NL" sz="3200" b="0" dirty="0">
              <a:solidFill>
                <a:srgbClr val="C00000"/>
              </a:solidFill>
            </a:endParaRPr>
          </a:p>
        </p:txBody>
      </p:sp>
    </p:spTree>
    <p:extLst>
      <p:ext uri="{BB962C8B-B14F-4D97-AF65-F5344CB8AC3E}">
        <p14:creationId xmlns:p14="http://schemas.microsoft.com/office/powerpoint/2010/main" val="479994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Einde</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21</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ts val="600"/>
              </a:spcBef>
              <a:spcAft>
                <a:spcPct val="0"/>
              </a:spcAft>
              <a:buClr>
                <a:srgbClr val="C00000"/>
              </a:buClr>
              <a:buNone/>
            </a:pPr>
            <a:endParaRPr lang="nl-NL" sz="2400" dirty="0">
              <a:solidFill>
                <a:srgbClr val="C00000"/>
              </a:solidFill>
            </a:endParaRPr>
          </a:p>
          <a:p>
            <a:pPr marL="0" indent="0" eaLnBrk="0" fontAlgn="base" hangingPunct="0">
              <a:lnSpc>
                <a:spcPct val="100000"/>
              </a:lnSpc>
              <a:spcBef>
                <a:spcPts val="600"/>
              </a:spcBef>
              <a:spcAft>
                <a:spcPct val="0"/>
              </a:spcAft>
              <a:buClr>
                <a:srgbClr val="C00000"/>
              </a:buClr>
              <a:buNone/>
            </a:pPr>
            <a:endParaRPr lang="nl-NL" sz="2400" dirty="0">
              <a:solidFill>
                <a:srgbClr val="C00000"/>
              </a:solidFill>
            </a:endParaRPr>
          </a:p>
          <a:p>
            <a:pPr marL="0" indent="0" eaLnBrk="0" fontAlgn="base" hangingPunct="0">
              <a:lnSpc>
                <a:spcPct val="100000"/>
              </a:lnSpc>
              <a:spcBef>
                <a:spcPts val="600"/>
              </a:spcBef>
              <a:spcAft>
                <a:spcPct val="0"/>
              </a:spcAft>
              <a:buClr>
                <a:srgbClr val="C00000"/>
              </a:buClr>
              <a:buNone/>
            </a:pPr>
            <a:endParaRPr lang="nl-NL" sz="2400" dirty="0">
              <a:solidFill>
                <a:srgbClr val="C00000"/>
              </a:solidFill>
            </a:endParaRPr>
          </a:p>
          <a:p>
            <a:pPr marL="269875" indent="0" eaLnBrk="0" fontAlgn="base" hangingPunct="0">
              <a:lnSpc>
                <a:spcPct val="100000"/>
              </a:lnSpc>
              <a:spcBef>
                <a:spcPts val="600"/>
              </a:spcBef>
              <a:spcAft>
                <a:spcPct val="0"/>
              </a:spcAft>
              <a:buClr>
                <a:srgbClr val="C00000"/>
              </a:buClr>
              <a:buNone/>
            </a:pPr>
            <a:r>
              <a:rPr lang="nl-NL" sz="2400" dirty="0">
                <a:solidFill>
                  <a:srgbClr val="C00000"/>
                </a:solidFill>
              </a:rPr>
              <a:t>Meer lezen:</a:t>
            </a:r>
          </a:p>
          <a:p>
            <a:pPr marL="269875" indent="0" eaLnBrk="0" fontAlgn="base" hangingPunct="0">
              <a:lnSpc>
                <a:spcPct val="100000"/>
              </a:lnSpc>
              <a:spcBef>
                <a:spcPts val="600"/>
              </a:spcBef>
              <a:spcAft>
                <a:spcPct val="0"/>
              </a:spcAft>
              <a:buClr>
                <a:srgbClr val="C00000"/>
              </a:buClr>
              <a:buNone/>
            </a:pPr>
            <a:r>
              <a:rPr lang="nl-NL" sz="2400" dirty="0"/>
              <a:t>B.M. van der Sar, Fiscale geheimhoudingsplicht: art. 67 AWR ontrafeld </a:t>
            </a:r>
            <a:br>
              <a:rPr lang="nl-NL" sz="2400" dirty="0"/>
            </a:br>
            <a:r>
              <a:rPr lang="nl-NL" sz="2400" dirty="0"/>
              <a:t>(dissertatie Leiden), (Fiscale Monografieën nr. 168), Deventer: Wolters Kluwer 2021 </a:t>
            </a:r>
          </a:p>
          <a:p>
            <a:pPr marL="269875" indent="0" eaLnBrk="0" fontAlgn="base" hangingPunct="0">
              <a:lnSpc>
                <a:spcPct val="100000"/>
              </a:lnSpc>
              <a:spcBef>
                <a:spcPts val="600"/>
              </a:spcBef>
              <a:spcAft>
                <a:spcPct val="0"/>
              </a:spcAft>
              <a:buClr>
                <a:srgbClr val="C00000"/>
              </a:buClr>
              <a:buNone/>
            </a:pPr>
            <a:r>
              <a:rPr lang="nl-NL" sz="2400" dirty="0">
                <a:hlinkClick r:id="rId3"/>
              </a:rPr>
              <a:t>https://shop.wolterskluwer.nl/search/?q=fiscale%20geheimhouding</a:t>
            </a:r>
            <a:r>
              <a:rPr lang="nl-NL" sz="2400" dirty="0"/>
              <a:t> </a:t>
            </a:r>
          </a:p>
        </p:txBody>
      </p:sp>
      <p:pic>
        <p:nvPicPr>
          <p:cNvPr id="4" name="Afbeelding 1" descr="vvBw logo web compact.png"/>
          <p:cNvPicPr/>
          <p:nvPr/>
        </p:nvPicPr>
        <p:blipFill>
          <a:blip r:embed="rId4"/>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30587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Onderzoeksvragen</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3</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lvl="0" indent="-360000" eaLnBrk="0" fontAlgn="base" hangingPunct="0">
              <a:lnSpc>
                <a:spcPct val="100000"/>
              </a:lnSpc>
              <a:spcBef>
                <a:spcPts val="600"/>
              </a:spcBef>
              <a:spcAft>
                <a:spcPct val="0"/>
              </a:spcAft>
              <a:buClr>
                <a:srgbClr val="CC3300"/>
              </a:buClr>
              <a:buFont typeface="Verdana" panose="020B0604030504040204" pitchFamily="34" charset="0"/>
              <a:buChar char="•"/>
            </a:pPr>
            <a:r>
              <a:rPr lang="nl-NL" sz="2400" dirty="0"/>
              <a:t>een onderzoek naar de </a:t>
            </a:r>
            <a:r>
              <a:rPr lang="nl-NL" sz="2400" u="sng" dirty="0"/>
              <a:t>doelstellingen</a:t>
            </a:r>
            <a:r>
              <a:rPr lang="nl-NL" sz="2400" dirty="0"/>
              <a:t> van art. 67 AWR. Sluiten de doelstellingen van de huidige fiscale geheimhoudingsbepaling en de motivering daarvan – zoals sinds de Wet VB 1892, de Wet op de BB 1893 en de Wet IB 1914 zijn ontwikkeld – nog aan bij de huidige (rechts)opvattingen? Zo ja, waarom, en zo nee, wat zouden de doelstellingen van de geheimhouding en de motivering daarvan moeten zijn?</a:t>
            </a:r>
          </a:p>
          <a:p>
            <a:pPr marL="360000" lvl="0" indent="-360000" eaLnBrk="0" fontAlgn="base" hangingPunct="0">
              <a:lnSpc>
                <a:spcPct val="100000"/>
              </a:lnSpc>
              <a:spcBef>
                <a:spcPts val="600"/>
              </a:spcBef>
              <a:spcAft>
                <a:spcPct val="0"/>
              </a:spcAft>
              <a:buClr>
                <a:srgbClr val="CC3300"/>
              </a:buClr>
              <a:buFont typeface="Verdana" panose="020B0604030504040204" pitchFamily="34" charset="0"/>
              <a:buChar char="•"/>
            </a:pPr>
            <a:r>
              <a:rPr lang="nl-NL" sz="2400" dirty="0"/>
              <a:t>een onderzoek naar de </a:t>
            </a:r>
            <a:r>
              <a:rPr lang="nl-NL" sz="2400" u="sng" dirty="0"/>
              <a:t>werking</a:t>
            </a:r>
            <a:r>
              <a:rPr lang="nl-NL" sz="2400" dirty="0"/>
              <a:t> van art. 67 AWR. Functioneert art. 67 AWR overeenkomstig zijn beoogde doel en sluit art. 67 AWR (nog) wel aan bij de wijze waarop hieraan uitvoering wordt gegeven? Zo nee, zou dit opgelost kunnen worden door aanpassingen van dit artikel?</a:t>
            </a:r>
          </a:p>
          <a:p>
            <a:pPr marL="360000" lvl="0" indent="-360000" eaLnBrk="0" fontAlgn="base" hangingPunct="0">
              <a:lnSpc>
                <a:spcPct val="100000"/>
              </a:lnSpc>
              <a:spcBef>
                <a:spcPts val="600"/>
              </a:spcBef>
              <a:spcAft>
                <a:spcPct val="0"/>
              </a:spcAft>
              <a:buClr>
                <a:srgbClr val="CC3300"/>
              </a:buClr>
              <a:buFont typeface="Verdana" panose="020B0604030504040204" pitchFamily="34" charset="0"/>
              <a:buChar char="•"/>
            </a:pPr>
            <a:r>
              <a:rPr lang="nl-NL" sz="2400" dirty="0"/>
              <a:t>een onderzoek naar het </a:t>
            </a:r>
            <a:r>
              <a:rPr lang="nl-NL" sz="2400" u="sng" dirty="0"/>
              <a:t>belang</a:t>
            </a:r>
            <a:r>
              <a:rPr lang="nl-NL" sz="2400" dirty="0"/>
              <a:t> van art. 67 AWR in relatie tot de algemene geheimhoudingsbepaling van art. 2:5 </a:t>
            </a:r>
            <a:r>
              <a:rPr lang="nl-NL" sz="2400" dirty="0" err="1"/>
              <a:t>Awb</a:t>
            </a:r>
            <a:r>
              <a:rPr lang="nl-NL" sz="2400" dirty="0"/>
              <a:t>. Hoe functioneert art. 67 AWR in</a:t>
            </a:r>
            <a:br>
              <a:rPr lang="nl-NL" sz="2400" dirty="0"/>
            </a:br>
            <a:r>
              <a:rPr lang="nl-NL" sz="2400" dirty="0"/>
              <a:t> verhouding tot deze algemene geheimhoudingsbepaling? Volstaat voor</a:t>
            </a:r>
            <a:br>
              <a:rPr lang="nl-NL" sz="2400" dirty="0"/>
            </a:br>
            <a:r>
              <a:rPr lang="nl-NL" sz="2400" dirty="0"/>
              <a:t>de fiscaliteit de algemene geheimhoudingsbepaling van art. 2:5 </a:t>
            </a:r>
            <a:r>
              <a:rPr lang="nl-NL" sz="2400" dirty="0" err="1"/>
              <a:t>Awb</a:t>
            </a:r>
            <a:r>
              <a:rPr lang="nl-NL" sz="2400" dirty="0"/>
              <a:t>?</a:t>
            </a:r>
          </a:p>
        </p:txBody>
      </p:sp>
      <p:sp>
        <p:nvSpPr>
          <p:cNvPr id="7" name="Actieknop: Terug of Vorige 6">
            <a:hlinkClick r:id="rId4" action="ppaction://hlinksldjump" highlightClick="1"/>
          </p:cNvPr>
          <p:cNvSpPr/>
          <p:nvPr/>
        </p:nvSpPr>
        <p:spPr bwMode="auto">
          <a:xfrm>
            <a:off x="11072462" y="5682961"/>
            <a:ext cx="216024" cy="144016"/>
          </a:xfrm>
          <a:prstGeom prst="actionButtonBackPrevious">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nl-NL" sz="18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193932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Agenda</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4</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Inleiding</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Doelstellingen fiscale geheimhouding</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Onderworpen subjecten</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Object van de geheimhouding</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Fiscale afbakening</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Uitzonderingen en ontheffingen</a:t>
            </a:r>
          </a:p>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endParaRPr lang="nl-NL" sz="2400" dirty="0"/>
          </a:p>
        </p:txBody>
      </p:sp>
    </p:spTree>
    <p:extLst>
      <p:ext uri="{BB962C8B-B14F-4D97-AF65-F5344CB8AC3E}">
        <p14:creationId xmlns:p14="http://schemas.microsoft.com/office/powerpoint/2010/main" val="181881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Doelstellingen fiscale geheimhouding (I)</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5</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Wet VB 1892 – weerstand tegen openbaarmaking van vermogens</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lvl="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Herziening 2008 (Wet versterking fiscale rechtshandhaving)</a:t>
            </a:r>
          </a:p>
          <a:p>
            <a:pPr marL="360000" lvl="0" indent="-360000" eaLnBrk="0" fontAlgn="base" hangingPunct="0">
              <a:lnSpc>
                <a:spcPct val="100000"/>
              </a:lnSpc>
              <a:spcBef>
                <a:spcPts val="600"/>
              </a:spcBef>
              <a:spcAft>
                <a:spcPct val="0"/>
              </a:spcAft>
              <a:buFont typeface="Verdana" panose="020B0604030504040204" pitchFamily="34" charset="0"/>
              <a:buChar char="•"/>
            </a:pPr>
            <a:endParaRPr lang="nl-NL" sz="2400" dirty="0"/>
          </a:p>
          <a:p>
            <a:pPr marL="0" lvl="0" indent="0" eaLnBrk="0" fontAlgn="base" hangingPunct="0">
              <a:lnSpc>
                <a:spcPct val="100000"/>
              </a:lnSpc>
              <a:spcBef>
                <a:spcPts val="600"/>
              </a:spcBef>
              <a:spcAft>
                <a:spcPct val="0"/>
              </a:spcAft>
              <a:buNone/>
            </a:pPr>
            <a:r>
              <a:rPr lang="nl-NL" sz="2400" b="1" dirty="0">
                <a:solidFill>
                  <a:srgbClr val="C00000"/>
                </a:solidFill>
              </a:rPr>
              <a:t>Kortom:</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Bescherming van de privacy</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Meewerkbereidheid</a:t>
            </a:r>
          </a:p>
          <a:p>
            <a:pPr marL="360000" lvl="0" indent="-360000" eaLnBrk="0" fontAlgn="base" hangingPunct="0">
              <a:lnSpc>
                <a:spcPct val="100000"/>
              </a:lnSpc>
              <a:spcBef>
                <a:spcPts val="600"/>
              </a:spcBef>
              <a:spcAft>
                <a:spcPct val="0"/>
              </a:spcAft>
              <a:buFont typeface="Verdana" panose="020B0604030504040204" pitchFamily="34" charset="0"/>
              <a:buChar char="•"/>
            </a:pPr>
            <a:endParaRPr lang="nl-NL" sz="2400" dirty="0"/>
          </a:p>
        </p:txBody>
      </p:sp>
      <p:pic>
        <p:nvPicPr>
          <p:cNvPr id="7" name="Afbeelding 6">
            <a:hlinkClick r:id="rId4" action="ppaction://hlinksldjump"/>
          </p:cNvPr>
          <p:cNvPicPr>
            <a:picLocks noChangeAspect="1"/>
          </p:cNvPicPr>
          <p:nvPr/>
        </p:nvPicPr>
        <p:blipFill>
          <a:blip r:embed="rId5"/>
          <a:stretch>
            <a:fillRect/>
          </a:stretch>
        </p:blipFill>
        <p:spPr>
          <a:xfrm>
            <a:off x="8311870" y="2623016"/>
            <a:ext cx="298730" cy="152413"/>
          </a:xfrm>
          <a:prstGeom prst="rect">
            <a:avLst/>
          </a:prstGeom>
        </p:spPr>
      </p:pic>
    </p:spTree>
    <p:extLst>
      <p:ext uri="{BB962C8B-B14F-4D97-AF65-F5344CB8AC3E}">
        <p14:creationId xmlns:p14="http://schemas.microsoft.com/office/powerpoint/2010/main" val="222107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Herziening 2008</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6</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eaLnBrk="0" fontAlgn="base" hangingPunct="0">
              <a:lnSpc>
                <a:spcPct val="100000"/>
              </a:lnSpc>
              <a:spcBef>
                <a:spcPts val="600"/>
              </a:spcBef>
              <a:spcAft>
                <a:spcPct val="0"/>
              </a:spcAft>
              <a:buNone/>
            </a:pPr>
            <a:r>
              <a:rPr lang="nl-NL" sz="2400" i="1" dirty="0"/>
              <a:t>Gelet op de ruime wettelijke bevoegdheden die de Belastingdienst heeft om, soms </a:t>
            </a:r>
            <a:r>
              <a:rPr lang="nl-NL" sz="2400" i="1" dirty="0" err="1"/>
              <a:t>privacy-gevoelige</a:t>
            </a:r>
            <a:r>
              <a:rPr lang="nl-NL" sz="2400" i="1" dirty="0"/>
              <a:t>, informatie over belastingplichtigen te verzamelen, is de betekenis van de geheimhoudingsplicht groot. Naast het algemene belang van </a:t>
            </a:r>
            <a:r>
              <a:rPr lang="nl-NL" sz="2400" b="1" i="1" dirty="0"/>
              <a:t>bescherming van persoonsgegevens</a:t>
            </a:r>
            <a:r>
              <a:rPr lang="nl-NL" sz="2400" i="1" dirty="0"/>
              <a:t> gaat het om het belang dat personen niet van het </a:t>
            </a:r>
            <a:r>
              <a:rPr lang="nl-NL" sz="2400" b="1" i="1" dirty="0"/>
              <a:t>verstrekken van gegevens aan de Belastingdienst moeten worden weerhouden</a:t>
            </a:r>
            <a:r>
              <a:rPr lang="nl-NL" sz="2400" i="1" dirty="0"/>
              <a:t> door de vrees dat die gegevens voor andere doeleinden worden gebruikt dan voor een juiste en doelmatige uitvoering van de belastingwet </a:t>
            </a:r>
            <a:r>
              <a:rPr lang="nl-NL" sz="2400" dirty="0"/>
              <a:t>(</a:t>
            </a:r>
            <a:r>
              <a:rPr lang="nl-NL" sz="2400" dirty="0" err="1"/>
              <a:t>MvT</a:t>
            </a:r>
            <a:r>
              <a:rPr lang="nl-NL" sz="2400" dirty="0"/>
              <a:t>, Kamerstukken II 2005/06, 30 322, nr. 3, blz. 12)</a:t>
            </a:r>
          </a:p>
          <a:p>
            <a:pPr marL="0" lvl="0" indent="0" eaLnBrk="0" fontAlgn="base" hangingPunct="0">
              <a:lnSpc>
                <a:spcPct val="100000"/>
              </a:lnSpc>
              <a:spcBef>
                <a:spcPts val="600"/>
              </a:spcBef>
              <a:spcAft>
                <a:spcPct val="0"/>
              </a:spcAft>
              <a:buNone/>
            </a:pPr>
            <a:endParaRPr lang="nl-NL" sz="1800" dirty="0"/>
          </a:p>
          <a:p>
            <a:pPr marL="0" lvl="0" indent="0" eaLnBrk="0" fontAlgn="base" hangingPunct="0">
              <a:lnSpc>
                <a:spcPct val="100000"/>
              </a:lnSpc>
              <a:spcBef>
                <a:spcPts val="600"/>
              </a:spcBef>
              <a:spcAft>
                <a:spcPct val="0"/>
              </a:spcAft>
              <a:buNone/>
            </a:pPr>
            <a:endParaRPr lang="nl-NL" sz="1800" dirty="0"/>
          </a:p>
          <a:p>
            <a:pPr marL="0" indent="0" eaLnBrk="0" fontAlgn="base" hangingPunct="0">
              <a:lnSpc>
                <a:spcPct val="100000"/>
              </a:lnSpc>
              <a:spcBef>
                <a:spcPts val="600"/>
              </a:spcBef>
              <a:spcAft>
                <a:spcPct val="0"/>
              </a:spcAft>
              <a:buNone/>
            </a:pPr>
            <a:r>
              <a:rPr lang="nl-NL" sz="2400" dirty="0"/>
              <a:t>Vergelijk: HR 8 november 1991 (Verschueren/Kloosterboer), ECLI:NL:HR:1991:ZC0409 </a:t>
            </a:r>
          </a:p>
          <a:p>
            <a:pPr marL="0" lvl="0" indent="0" eaLnBrk="0" fontAlgn="base" hangingPunct="0">
              <a:lnSpc>
                <a:spcPct val="100000"/>
              </a:lnSpc>
              <a:spcBef>
                <a:spcPts val="600"/>
              </a:spcBef>
              <a:spcAft>
                <a:spcPct val="0"/>
              </a:spcAft>
              <a:buNone/>
            </a:pPr>
            <a:endParaRPr lang="nl-NL" sz="2400" dirty="0"/>
          </a:p>
          <a:p>
            <a:pPr marL="360000" lvl="0" indent="-360000" eaLnBrk="0" fontAlgn="base" hangingPunct="0">
              <a:lnSpc>
                <a:spcPct val="100000"/>
              </a:lnSpc>
              <a:spcBef>
                <a:spcPts val="600"/>
              </a:spcBef>
              <a:spcAft>
                <a:spcPct val="0"/>
              </a:spcAft>
              <a:buFont typeface="Verdana" panose="020B0604030504040204" pitchFamily="34" charset="0"/>
              <a:buChar char="•"/>
            </a:pPr>
            <a:endParaRPr lang="nl-NL" sz="2400" dirty="0"/>
          </a:p>
        </p:txBody>
      </p:sp>
      <p:sp>
        <p:nvSpPr>
          <p:cNvPr id="7" name="Actieknop: Terug of Vorige 6">
            <a:hlinkClick r:id="rId4" action="ppaction://hlinksldjump" highlightClick="1"/>
          </p:cNvPr>
          <p:cNvSpPr/>
          <p:nvPr/>
        </p:nvSpPr>
        <p:spPr bwMode="auto">
          <a:xfrm>
            <a:off x="11137776" y="5693079"/>
            <a:ext cx="216024" cy="144016"/>
          </a:xfrm>
          <a:prstGeom prst="actionButtonBackPrevious">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nl-NL" sz="18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324528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Doelstellingen fiscale geheimhouding (II)</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7</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eaLnBrk="0" fontAlgn="base" hangingPunct="0">
              <a:lnSpc>
                <a:spcPct val="100000"/>
              </a:lnSpc>
              <a:spcBef>
                <a:spcPts val="600"/>
              </a:spcBef>
              <a:spcAft>
                <a:spcPct val="0"/>
              </a:spcAft>
              <a:buNone/>
            </a:pPr>
            <a:r>
              <a:rPr lang="nl-NL" sz="2400" dirty="0">
                <a:solidFill>
                  <a:srgbClr val="C00000"/>
                </a:solidFill>
              </a:rPr>
              <a:t>Uit mijn onderzoek volgt:</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Onderbouwing meewerkbereidheid achterhaald </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Een gewijzigde onderbouwing: gevraagd voor uitvoering van de belastingwet</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Zwaarwegend controle-strategisch belang bij </a:t>
            </a:r>
            <a:r>
              <a:rPr lang="nl-NL" sz="2400" dirty="0" err="1"/>
              <a:t>derdenonderzoeken</a:t>
            </a:r>
            <a:endParaRPr lang="nl-NL" sz="24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Bescherming van de privacy</a:t>
            </a:r>
          </a:p>
        </p:txBody>
      </p:sp>
    </p:spTree>
    <p:extLst>
      <p:ext uri="{BB962C8B-B14F-4D97-AF65-F5344CB8AC3E}">
        <p14:creationId xmlns:p14="http://schemas.microsoft.com/office/powerpoint/2010/main" val="122901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Onderworpen subjecten (I)</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8</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Een ieder?</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Drie categorieën:</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Bij de uitvoering van de belastingwet betrokken ambtenaren c.s.</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pPr>
            <a:r>
              <a:rPr lang="nl-NL" sz="2400" dirty="0"/>
              <a:t>Bij de uitvoering van de belastingwet ingeschakelde deskundige derden </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720000" lvl="1" indent="-360000" eaLnBrk="0" fontAlgn="base" hangingPunct="0">
              <a:lnSpc>
                <a:spcPct val="100000"/>
              </a:lnSpc>
              <a:spcBef>
                <a:spcPts val="600"/>
              </a:spcBef>
              <a:spcAft>
                <a:spcPct val="0"/>
              </a:spcAft>
              <a:buClr>
                <a:srgbClr val="C00000"/>
              </a:buClr>
              <a:buFont typeface="Wingdings" panose="05000000000000000000" pitchFamily="2" charset="2"/>
              <a:buChar char="Ø"/>
              <a:defRPr/>
            </a:pPr>
            <a:r>
              <a:rPr lang="nl-NL" sz="2400" dirty="0"/>
              <a:t>Niet bij de uitvoering van de belastingwet betrokken ambtsdragers </a:t>
            </a:r>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defRPr/>
            </a:pPr>
            <a:endParaRPr lang="nl-NL" sz="1800" dirty="0"/>
          </a:p>
          <a:p>
            <a:pPr marL="360000" indent="-360000" eaLnBrk="0" fontAlgn="base" hangingPunct="0">
              <a:lnSpc>
                <a:spcPct val="100000"/>
              </a:lnSpc>
              <a:spcBef>
                <a:spcPts val="600"/>
              </a:spcBef>
              <a:spcAft>
                <a:spcPct val="0"/>
              </a:spcAft>
              <a:buClr>
                <a:srgbClr val="C00000"/>
              </a:buClr>
              <a:buFont typeface="Verdana" panose="020B0604030504040204" pitchFamily="34" charset="0"/>
              <a:buChar char="•"/>
            </a:pPr>
            <a:r>
              <a:rPr lang="nl-NL" sz="2400" dirty="0"/>
              <a:t>Geen open of vage norm, maar strikt afgebakende categorieën</a:t>
            </a:r>
          </a:p>
          <a:p>
            <a:pPr marL="360000" lvl="0" indent="-360000" eaLnBrk="0" fontAlgn="base" hangingPunct="0">
              <a:lnSpc>
                <a:spcPct val="100000"/>
              </a:lnSpc>
              <a:spcBef>
                <a:spcPts val="600"/>
              </a:spcBef>
              <a:spcAft>
                <a:spcPct val="0"/>
              </a:spcAft>
              <a:buFont typeface="Verdana" panose="020B0604030504040204" pitchFamily="34" charset="0"/>
              <a:buChar char="•"/>
            </a:pPr>
            <a:endParaRPr lang="nl-NL" sz="2400" dirty="0"/>
          </a:p>
        </p:txBody>
      </p:sp>
      <p:pic>
        <p:nvPicPr>
          <p:cNvPr id="7" name="Afbeelding 6">
            <a:hlinkClick r:id="rId4" action="ppaction://hlinksldjump"/>
          </p:cNvPr>
          <p:cNvPicPr>
            <a:picLocks noChangeAspect="1"/>
          </p:cNvPicPr>
          <p:nvPr/>
        </p:nvPicPr>
        <p:blipFill>
          <a:blip r:embed="rId5"/>
          <a:stretch>
            <a:fillRect/>
          </a:stretch>
        </p:blipFill>
        <p:spPr>
          <a:xfrm>
            <a:off x="2208250" y="1808226"/>
            <a:ext cx="298730" cy="152413"/>
          </a:xfrm>
          <a:prstGeom prst="rect">
            <a:avLst/>
          </a:prstGeom>
        </p:spPr>
      </p:pic>
    </p:spTree>
    <p:extLst>
      <p:ext uri="{BB962C8B-B14F-4D97-AF65-F5344CB8AC3E}">
        <p14:creationId xmlns:p14="http://schemas.microsoft.com/office/powerpoint/2010/main" val="281885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1" descr="vvBw logo web compact.png"/>
          <p:cNvPicPr/>
          <p:nvPr/>
        </p:nvPicPr>
        <p:blipFill>
          <a:blip r:embed="rId3"/>
          <a:stretch>
            <a:fillRect/>
          </a:stretch>
        </p:blipFill>
        <p:spPr>
          <a:xfrm>
            <a:off x="9971809" y="5682961"/>
            <a:ext cx="1686791" cy="936047"/>
          </a:xfrm>
          <a:prstGeom prst="rect">
            <a:avLst/>
          </a:prstGeom>
        </p:spPr>
      </p:pic>
      <p:sp>
        <p:nvSpPr>
          <p:cNvPr id="5" name="Titel 5"/>
          <p:cNvSpPr txBox="1">
            <a:spLocks/>
          </p:cNvSpPr>
          <p:nvPr/>
        </p:nvSpPr>
        <p:spPr>
          <a:xfrm>
            <a:off x="645591" y="567799"/>
            <a:ext cx="10923588" cy="6517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a:solidFill>
                  <a:srgbClr val="C00000"/>
                </a:solidFill>
                <a:latin typeface="+mn-lt"/>
              </a:rPr>
              <a:t>Art. 67, eerste lid, AWR</a:t>
            </a:r>
          </a:p>
        </p:txBody>
      </p:sp>
      <p:sp>
        <p:nvSpPr>
          <p:cNvPr id="6" name="Tijdelijke aanduiding voor dianummer 3"/>
          <p:cNvSpPr>
            <a:spLocks noGrp="1"/>
          </p:cNvSpPr>
          <p:nvPr>
            <p:ph type="sldNum" sz="quarter" idx="4294967295"/>
          </p:nvPr>
        </p:nvSpPr>
        <p:spPr>
          <a:xfrm>
            <a:off x="8610600" y="6356350"/>
            <a:ext cx="2743200" cy="365125"/>
          </a:xfrm>
          <a:prstGeom prst="rect">
            <a:avLst/>
          </a:prstGeom>
        </p:spPr>
        <p:txBody>
          <a:bodyPr/>
          <a:lstStyle/>
          <a:p>
            <a:fld id="{10A0A6AF-03C5-477E-939A-E28F7E7F05EA}" type="slidenum">
              <a:rPr lang="nl-NL" smtClean="0"/>
              <a:pPr/>
              <a:t>9</a:t>
            </a:fld>
            <a:endParaRPr lang="nl-NL" dirty="0"/>
          </a:p>
        </p:txBody>
      </p:sp>
      <p:sp>
        <p:nvSpPr>
          <p:cNvPr id="9" name="Tijdelijke aanduiding voor inhoud 3"/>
          <p:cNvSpPr txBox="1">
            <a:spLocks/>
          </p:cNvSpPr>
          <p:nvPr/>
        </p:nvSpPr>
        <p:spPr>
          <a:xfrm>
            <a:off x="350520" y="1645920"/>
            <a:ext cx="11389043" cy="5111496"/>
          </a:xfrm>
          <a:prstGeom prst="rect">
            <a:avLst/>
          </a:prstGeom>
        </p:spPr>
        <p:txBody>
          <a:bodyPr vert="horz" lIns="91440" tIns="45720" rIns="91440" bIns="45720" rtlCol="0">
            <a:noAutofit/>
          </a:bodyPr>
          <a:lstStyle>
            <a:lvl1pPr marL="252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1pPr>
            <a:lvl2pPr marL="504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2pPr>
            <a:lvl3pPr marL="756000" indent="-252000" algn="l" defTabSz="914400" rtl="0" eaLnBrk="1" latinLnBrk="0" hangingPunct="1">
              <a:lnSpc>
                <a:spcPts val="2800"/>
              </a:lnSpc>
              <a:spcBef>
                <a:spcPts val="0"/>
              </a:spcBef>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20000"/>
              </a:spcBef>
              <a:spcAft>
                <a:spcPct val="0"/>
              </a:spcAft>
              <a:buNone/>
            </a:pPr>
            <a:r>
              <a:rPr lang="nl-NL" sz="2400" i="1" dirty="0"/>
              <a:t>Het is </a:t>
            </a:r>
            <a:r>
              <a:rPr lang="nl-NL" sz="2400" b="1" i="1" dirty="0"/>
              <a:t>een ieder </a:t>
            </a:r>
            <a:r>
              <a:rPr lang="nl-NL" sz="2400" i="1" dirty="0"/>
              <a:t>verboden hetgeen hem </a:t>
            </a:r>
            <a:r>
              <a:rPr lang="nl-NL" sz="2400" b="1" i="1" dirty="0"/>
              <a:t>uit of in verband met enige werkzaamheid bij de uitvoering van de belastingwet </a:t>
            </a:r>
            <a:r>
              <a:rPr lang="nl-NL" sz="2400" i="1" dirty="0"/>
              <a:t>over de persoon of zaken van een ander blijkt of wordt meegedeeld, verder bekend te maken dan noodzakelijk is voor de uitvoering van de belastingwet of voor de invordering van enige rijksbelasting als bedoeld in de Invorderingswet 1990 (geheimhoudingsplicht).</a:t>
            </a:r>
          </a:p>
        </p:txBody>
      </p:sp>
      <p:sp>
        <p:nvSpPr>
          <p:cNvPr id="7" name="Actieknop: Terug of Vorige 6">
            <a:hlinkClick r:id="rId4" action="ppaction://hlinksldjump" highlightClick="1"/>
          </p:cNvPr>
          <p:cNvSpPr/>
          <p:nvPr/>
        </p:nvSpPr>
        <p:spPr bwMode="auto">
          <a:xfrm>
            <a:off x="11137776" y="5730603"/>
            <a:ext cx="216024" cy="144016"/>
          </a:xfrm>
          <a:prstGeom prst="actionButtonBackPrevious">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nl-NL" sz="18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1305921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6F6DA7A1A09B449AEACE16EB8E7BE0" ma:contentTypeVersion="13" ma:contentTypeDescription="Create a new document." ma:contentTypeScope="" ma:versionID="3833aa3d480918651d5487c20a265f3c">
  <xsd:schema xmlns:xsd="http://www.w3.org/2001/XMLSchema" xmlns:xs="http://www.w3.org/2001/XMLSchema" xmlns:p="http://schemas.microsoft.com/office/2006/metadata/properties" xmlns:ns3="0efd2338-7c87-4ab3-9970-0543e66582a0" xmlns:ns4="3e0d3f52-f270-4366-abdc-bb795b1a2489" targetNamespace="http://schemas.microsoft.com/office/2006/metadata/properties" ma:root="true" ma:fieldsID="afb532841d1899882ff807c54a5ac9eb" ns3:_="" ns4:_="">
    <xsd:import namespace="0efd2338-7c87-4ab3-9970-0543e66582a0"/>
    <xsd:import namespace="3e0d3f52-f270-4366-abdc-bb795b1a248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fd2338-7c87-4ab3-9970-0543e66582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0d3f52-f270-4366-abdc-bb795b1a248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D33AF8-E024-4799-8A93-3FF460929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fd2338-7c87-4ab3-9970-0543e66582a0"/>
    <ds:schemaRef ds:uri="3e0d3f52-f270-4366-abdc-bb795b1a24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D3F71D-3C77-47EE-AEBE-D3341ADD0A48}">
  <ds:schemaRefs>
    <ds:schemaRef ds:uri="http://schemas.microsoft.com/sharepoint/v3/contenttype/forms"/>
  </ds:schemaRefs>
</ds:datastoreItem>
</file>

<file path=customXml/itemProps3.xml><?xml version="1.0" encoding="utf-8"?>
<ds:datastoreItem xmlns:ds="http://schemas.openxmlformats.org/officeDocument/2006/customXml" ds:itemID="{B20DFD75-7276-4884-8C25-D56E7DB5533E}">
  <ds:schemaRefs>
    <ds:schemaRef ds:uri="http://schemas.microsoft.com/office/2006/documentManagement/types"/>
    <ds:schemaRef ds:uri="http://purl.org/dc/elements/1.1/"/>
    <ds:schemaRef ds:uri="3e0d3f52-f270-4366-abdc-bb795b1a2489"/>
    <ds:schemaRef ds:uri="http://schemas.openxmlformats.org/package/2006/metadata/core-properties"/>
    <ds:schemaRef ds:uri="http://www.w3.org/XML/1998/namespace"/>
    <ds:schemaRef ds:uri="http://schemas.microsoft.com/office/infopath/2007/PartnerControls"/>
    <ds:schemaRef ds:uri="http://purl.org/dc/terms/"/>
    <ds:schemaRef ds:uri="0efd2338-7c87-4ab3-9970-0543e66582a0"/>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14321</TotalTime>
  <Words>1482</Words>
  <Application>Microsoft Office PowerPoint</Application>
  <PresentationFormat>Widescreen</PresentationFormat>
  <Paragraphs>223</Paragraphs>
  <Slides>21</Slides>
  <Notes>21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Verdana</vt:lpstr>
      <vt:lpstr>Wingdings</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van der Hoeven, Carina (NL - Rotterdam)</dc:creator>
  <cp:lastModifiedBy>Carina van der Hoeven</cp:lastModifiedBy>
  <cp:revision>75</cp:revision>
  <cp:lastPrinted>2015-03-13T10:20:43Z</cp:lastPrinted>
  <dcterms:created xsi:type="dcterms:W3CDTF">2015-03-13T10:19:41Z</dcterms:created>
  <dcterms:modified xsi:type="dcterms:W3CDTF">2022-03-18T14:04:44Z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0x0101003C6F6DA7A1A09B449AEACE16EB8E7BE0</vt:lpwstr>
  </property>
</Properties>
</file>