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540" r:id="rId3"/>
    <p:sldId id="544" r:id="rId4"/>
    <p:sldId id="542" r:id="rId5"/>
    <p:sldId id="533" r:id="rId6"/>
    <p:sldId id="551" r:id="rId7"/>
    <p:sldId id="548" r:id="rId8"/>
    <p:sldId id="535" r:id="rId9"/>
    <p:sldId id="550" r:id="rId10"/>
    <p:sldId id="534" r:id="rId11"/>
    <p:sldId id="536" r:id="rId12"/>
    <p:sldId id="537" r:id="rId13"/>
    <p:sldId id="538" r:id="rId14"/>
    <p:sldId id="539" r:id="rId15"/>
    <p:sldId id="549" r:id="rId16"/>
    <p:sldId id="552" r:id="rId17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C4F3-3748-448A-B26B-5CE77071223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8FB6-8663-4C6B-9923-CEAA4E7BE8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05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02F0-045E-4E38-AF05-36CD0E8B2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25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9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50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62600" y="533425"/>
            <a:ext cx="10896000" cy="82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28"/>
                </a:solidFill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55365" y="1295401"/>
            <a:ext cx="10896000" cy="4459771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4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2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5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60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2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8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6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3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71C4-3D6A-45D1-BC54-0A3B6C9428EA}" type="datetimeFigureOut">
              <a:rPr lang="nl-NL" smtClean="0"/>
              <a:t>9-12-2022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937" y="1122363"/>
            <a:ext cx="10138064" cy="1361064"/>
          </a:xfrm>
        </p:spPr>
        <p:txBody>
          <a:bodyPr>
            <a:normAutofit/>
          </a:bodyPr>
          <a:lstStyle/>
          <a:p>
            <a:pPr algn="l"/>
            <a:r>
              <a:rPr lang="nl-NL" sz="4400" b="1" dirty="0">
                <a:solidFill>
                  <a:srgbClr val="C00000"/>
                </a:solidFill>
              </a:rPr>
              <a:t>  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2796165"/>
            <a:ext cx="10014240" cy="2795010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VERMOGENSMUTATIEBELASTING</a:t>
            </a:r>
          </a:p>
          <a:p>
            <a:endParaRPr lang="en-US" sz="4800" b="1" dirty="0"/>
          </a:p>
          <a:p>
            <a:endParaRPr lang="en-US" sz="4800" b="1" dirty="0"/>
          </a:p>
          <a:p>
            <a:br>
              <a:rPr lang="en-US" sz="4800" b="1" dirty="0"/>
            </a:br>
            <a:r>
              <a:rPr lang="en-US" b="1" dirty="0"/>
              <a:t>Prof. dr. Peter Kavelaars</a:t>
            </a:r>
            <a:br>
              <a:rPr lang="en-US" b="1" dirty="0"/>
            </a:br>
            <a:r>
              <a:rPr lang="en-US" b="1" dirty="0"/>
              <a:t>07 </a:t>
            </a:r>
            <a:r>
              <a:rPr lang="en-US" b="1" dirty="0" err="1"/>
              <a:t>december</a:t>
            </a:r>
            <a:r>
              <a:rPr lang="en-US" b="1" dirty="0"/>
              <a:t> 2022</a:t>
            </a:r>
          </a:p>
        </p:txBody>
      </p:sp>
      <p:pic>
        <p:nvPicPr>
          <p:cNvPr id="4" name="Picture 3" descr="http://www.belastingwetenschap.nl/files/images/pen.139394939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80" y="560243"/>
            <a:ext cx="5214258" cy="1361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790709" y="6483927"/>
            <a:ext cx="312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C00000"/>
                </a:solidFill>
              </a:rPr>
              <a:t>Vereniging voor Belastingwetenschap 2022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Afbeelding 1" descr="vvBw logo web compact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29937" y="247505"/>
            <a:ext cx="2743199" cy="16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2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030B-8E8B-6BAA-A405-2BBF59514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65" y="274828"/>
            <a:ext cx="10896000" cy="828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VERMOGENSMUTATIEBELASTING: DIVERSE THEMA’S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65D35-0765-C203-4A3F-E78DE8D31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374" y="1597160"/>
            <a:ext cx="10896000" cy="4012097"/>
          </a:xfrm>
        </p:spPr>
        <p:txBody>
          <a:bodyPr/>
          <a:lstStyle/>
          <a:p>
            <a:r>
              <a:rPr lang="en-US" sz="2400" b="1" dirty="0"/>
              <a:t>ONDERSCHEID NAAR OORZAKEN MUTATIES</a:t>
            </a:r>
            <a:br>
              <a:rPr lang="en-US" sz="2400" b="1" dirty="0"/>
            </a:br>
            <a:r>
              <a:rPr lang="en-US" sz="2400" b="1" dirty="0"/>
              <a:t>- ONDERSCHEID SPECULATIEVE EN OVERIGE MUTATIES?</a:t>
            </a:r>
            <a:br>
              <a:rPr lang="en-US" sz="2400" b="1" dirty="0"/>
            </a:br>
            <a:r>
              <a:rPr lang="en-US" sz="2400" b="1" dirty="0"/>
              <a:t>- ONDERSCHEID INTERNE EN EXTERNE OORZAKEN?</a:t>
            </a:r>
            <a:br>
              <a:rPr lang="en-US" sz="2400" b="1" dirty="0"/>
            </a:br>
            <a:r>
              <a:rPr lang="en-US" sz="2400" b="1" dirty="0"/>
              <a:t>- ONDERSCHEID AANHOUDPERIODE?</a:t>
            </a:r>
          </a:p>
          <a:p>
            <a:endParaRPr lang="en-US" sz="2400" b="1" dirty="0"/>
          </a:p>
          <a:p>
            <a:r>
              <a:rPr lang="en-US" sz="2400" b="1" dirty="0"/>
              <a:t>VERMOGENSMUTATIES BUITEN TRADITIONELE INKOMENSSFEER</a:t>
            </a:r>
            <a:br>
              <a:rPr lang="en-US" sz="2400" b="1" dirty="0"/>
            </a:br>
            <a:r>
              <a:rPr lang="en-US" sz="2400" b="1" dirty="0"/>
              <a:t>- KANSSPELOPBRENGSTEN</a:t>
            </a:r>
            <a:br>
              <a:rPr lang="en-US" sz="2400" b="1" dirty="0"/>
            </a:br>
            <a:r>
              <a:rPr lang="en-US" sz="2400" b="1" dirty="0"/>
              <a:t>- SCHENKINGEN</a:t>
            </a:r>
            <a:br>
              <a:rPr lang="en-US" sz="2400" b="1" dirty="0"/>
            </a:br>
            <a:r>
              <a:rPr lang="en-US" sz="2400" b="1" dirty="0"/>
              <a:t>- ERFENISSEN</a:t>
            </a:r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70318F0-3E25-736E-B990-BA9BED0E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6BC05E-DB9A-EB4A-A776-575FA40369A3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748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3744F-7F8A-4D1A-848A-D31BB548A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99" y="348599"/>
            <a:ext cx="10896000" cy="828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VERMOGENSMUTATIEBELASTING: DIVERSE THEMA’S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D642-A977-5837-741E-69C978A9F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99" y="1657350"/>
            <a:ext cx="10888765" cy="4097822"/>
          </a:xfrm>
        </p:spPr>
        <p:txBody>
          <a:bodyPr>
            <a:noAutofit/>
          </a:bodyPr>
          <a:lstStyle/>
          <a:p>
            <a:r>
              <a:rPr lang="en-US" sz="2400" b="1" dirty="0"/>
              <a:t>ONDERSCHEID SOORTEN VERMOGENSBESTANDDELEN</a:t>
            </a:r>
            <a:br>
              <a:rPr lang="en-US" sz="2400" b="1" dirty="0"/>
            </a:br>
            <a:r>
              <a:rPr lang="en-US" sz="2400" b="1" dirty="0"/>
              <a:t>- ONROEREND GOED</a:t>
            </a:r>
            <a:br>
              <a:rPr lang="en-US" sz="2400" b="1" dirty="0"/>
            </a:br>
            <a:r>
              <a:rPr lang="en-US" sz="2400" b="1" dirty="0"/>
              <a:t>- AANDELEN</a:t>
            </a:r>
            <a:br>
              <a:rPr lang="en-US" sz="2400" b="1" dirty="0"/>
            </a:br>
            <a:r>
              <a:rPr lang="en-US" sz="2400" b="1" dirty="0"/>
              <a:t>- VASTRENTEND VERMOGEN</a:t>
            </a:r>
            <a:br>
              <a:rPr lang="en-US" sz="2400" b="1" dirty="0"/>
            </a:br>
            <a:r>
              <a:rPr lang="en-US" sz="2400" b="1" dirty="0"/>
              <a:t>- SCHULDEN</a:t>
            </a:r>
          </a:p>
          <a:p>
            <a:endParaRPr lang="en-US" sz="2400" b="1" dirty="0"/>
          </a:p>
          <a:p>
            <a:r>
              <a:rPr lang="en-US" sz="2400" b="1" dirty="0"/>
              <a:t>VERLIESCOMPENSATIE</a:t>
            </a:r>
            <a:br>
              <a:rPr lang="en-US" sz="2400" b="1" dirty="0"/>
            </a:br>
            <a:r>
              <a:rPr lang="en-US" sz="2400" b="1" dirty="0"/>
              <a:t>- OMVANG VERLIES GEMAXIMEERD?</a:t>
            </a:r>
            <a:br>
              <a:rPr lang="en-US" sz="2400" b="1" dirty="0"/>
            </a:br>
            <a:r>
              <a:rPr lang="en-US" sz="2400" b="1" dirty="0"/>
              <a:t>- IN DE TIJD ONBEPERKT?</a:t>
            </a:r>
            <a:br>
              <a:rPr lang="en-US" sz="2400" b="1" dirty="0"/>
            </a:br>
            <a:r>
              <a:rPr lang="en-US" sz="2400" b="1" dirty="0"/>
              <a:t>- CARRY BACK/FORWARD</a:t>
            </a:r>
            <a:br>
              <a:rPr lang="en-US" sz="2400" b="1" dirty="0"/>
            </a:br>
            <a:r>
              <a:rPr lang="en-US" sz="2400" b="1" dirty="0"/>
              <a:t>- UITWISSELBAAR TUSSEN VERMOGENSBESTANDDELEN?</a:t>
            </a:r>
            <a:br>
              <a:rPr lang="en-US" sz="2400" b="1" dirty="0"/>
            </a:br>
            <a:endParaRPr lang="nl-NL" sz="2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C8F762-0EFF-6F20-9BD0-481EE6C6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87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3DB8-8654-2064-944A-60EF4B19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43" y="274828"/>
            <a:ext cx="10896000" cy="828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VERMOGENSMUTATIEBELASTING: DIVERSE THEMA’S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C883-5E02-331A-4270-D46860A4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" y="1343025"/>
            <a:ext cx="10896000" cy="47339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INFLATIE</a:t>
            </a:r>
            <a:br>
              <a:rPr lang="en-US" b="1" dirty="0"/>
            </a:br>
            <a:r>
              <a:rPr lang="en-US" b="1" dirty="0"/>
              <a:t>- WEL/GEEN CORRECTIE?</a:t>
            </a:r>
            <a:br>
              <a:rPr lang="en-US" b="1" dirty="0"/>
            </a:br>
            <a:r>
              <a:rPr lang="en-US" b="1" dirty="0"/>
              <a:t>- ALGEMENE OF SPECIFIEKE CORRECTIE?</a:t>
            </a:r>
            <a:br>
              <a:rPr lang="en-US" b="1" dirty="0"/>
            </a:br>
            <a:r>
              <a:rPr lang="en-US" b="1" dirty="0"/>
              <a:t>- BASISVRIJSTELLING/VERMOGENSAFTREK?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VRIJSTELLINGEN</a:t>
            </a:r>
          </a:p>
          <a:p>
            <a:endParaRPr lang="en-US" b="1" dirty="0"/>
          </a:p>
          <a:p>
            <a:r>
              <a:rPr lang="en-US" b="1" dirty="0"/>
              <a:t>TARIEF</a:t>
            </a:r>
            <a:br>
              <a:rPr lang="en-US" b="1" dirty="0"/>
            </a:br>
            <a:r>
              <a:rPr lang="en-US" b="1" dirty="0"/>
              <a:t>- VERHOUDING TARIEF ARBEIDS- EN VERMOGENSINKOMSTEN</a:t>
            </a:r>
            <a:br>
              <a:rPr lang="en-US" b="1" dirty="0"/>
            </a:br>
            <a:r>
              <a:rPr lang="en-US" b="1" dirty="0"/>
              <a:t>- PROGRESSIEF?</a:t>
            </a:r>
            <a:br>
              <a:rPr lang="en-US" b="1" dirty="0"/>
            </a:br>
            <a:r>
              <a:rPr lang="en-US" b="1" dirty="0"/>
              <a:t>- TARIEF VERMOGENSMUTATIES WEL OF NIET GELIJK AAN TARIEF VERMOGENSINKOMSTEN?</a:t>
            </a:r>
            <a:br>
              <a:rPr lang="en-US" b="1" dirty="0"/>
            </a:br>
            <a:r>
              <a:rPr lang="en-US" b="1" dirty="0"/>
              <a:t>- AFHANKELIJK VAN DE BEZITSPERIODE?</a:t>
            </a:r>
          </a:p>
          <a:p>
            <a:endParaRPr lang="en-US" b="1" dirty="0"/>
          </a:p>
          <a:p>
            <a:r>
              <a:rPr lang="en-US" b="1" dirty="0"/>
              <a:t>MIDDELING 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CDD06-8814-B65B-CCC9-5A5A178E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344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3C0F-1684-5902-1EF3-D7935968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65" y="122945"/>
            <a:ext cx="10903235" cy="6966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VERMOGENSMUTATIEBELASTING: DIVERSE THEMA’S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29DE5-C77D-9771-2EB4-1360B6715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130" y="1266825"/>
            <a:ext cx="10903235" cy="448834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BIJZONDERE VERMOGENSBESTANDDELEN</a:t>
            </a:r>
            <a:br>
              <a:rPr lang="en-US" b="1" dirty="0"/>
            </a:br>
            <a:r>
              <a:rPr lang="en-US" b="1" dirty="0"/>
              <a:t>- OPTIES</a:t>
            </a:r>
            <a:br>
              <a:rPr lang="en-US" b="1" dirty="0"/>
            </a:br>
            <a:r>
              <a:rPr lang="en-US" b="1" dirty="0"/>
              <a:t>- EIGEN WONING</a:t>
            </a:r>
            <a:br>
              <a:rPr lang="en-US" b="1" dirty="0"/>
            </a:br>
            <a:r>
              <a:rPr lang="en-US" b="1" dirty="0"/>
              <a:t>- ZAKELIJKE RECHTEN</a:t>
            </a:r>
            <a:br>
              <a:rPr lang="en-US" b="1" dirty="0"/>
            </a:br>
            <a:r>
              <a:rPr lang="en-US" b="1" dirty="0"/>
              <a:t>- PENSIOENEN/LIJFRENTEN</a:t>
            </a:r>
          </a:p>
          <a:p>
            <a:endParaRPr lang="en-US" b="1" dirty="0"/>
          </a:p>
          <a:p>
            <a:r>
              <a:rPr lang="en-US" b="1" dirty="0"/>
              <a:t>DOORSCHUIVINGS-/HERBELEGGINGSREGELING</a:t>
            </a:r>
          </a:p>
          <a:p>
            <a:endParaRPr lang="en-US" b="1" dirty="0"/>
          </a:p>
          <a:p>
            <a:r>
              <a:rPr lang="en-US" b="1" dirty="0"/>
              <a:t>EMIGRATIERISICO?</a:t>
            </a:r>
          </a:p>
          <a:p>
            <a:endParaRPr lang="en-US" b="1" dirty="0"/>
          </a:p>
          <a:p>
            <a:r>
              <a:rPr lang="en-US" b="1" dirty="0"/>
              <a:t>BELASTINGVERDRAGEN</a:t>
            </a:r>
          </a:p>
          <a:p>
            <a:endParaRPr lang="en-US" b="1" dirty="0"/>
          </a:p>
          <a:p>
            <a:r>
              <a:rPr lang="en-US" b="1" dirty="0"/>
              <a:t>EU-RECHT</a:t>
            </a:r>
            <a:endParaRPr lang="nl-NL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1241-6627-4222-E9F6-3957446F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701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5074-7DC7-38C9-924E-9A27D8ED3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99" y="390097"/>
            <a:ext cx="10896000" cy="828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VERMOGENSMUTATIEBELASTING: DIVERSE THEMA’S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5222-2017-A93F-B350-BCC79AB6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17" y="1702543"/>
            <a:ext cx="10888765" cy="393589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(OVERIGE) VOORDELEN</a:t>
            </a:r>
            <a:br>
              <a:rPr lang="en-US" b="1" dirty="0"/>
            </a:br>
            <a:r>
              <a:rPr lang="en-US" b="1" dirty="0"/>
              <a:t>- AFSCHAFFING TBS</a:t>
            </a:r>
            <a:br>
              <a:rPr lang="en-US" b="1" dirty="0"/>
            </a:br>
            <a:r>
              <a:rPr lang="en-US" b="1" dirty="0"/>
              <a:t>- BEPERKING RELEVANTIE VERMOGENSETIKETTERING</a:t>
            </a:r>
            <a:br>
              <a:rPr lang="en-US" b="1" dirty="0"/>
            </a:br>
            <a:r>
              <a:rPr lang="en-US" b="1" dirty="0"/>
              <a:t>- VERMINDERING RELEVANTIE SFEEROVERGANG</a:t>
            </a:r>
            <a:br>
              <a:rPr lang="en-US" b="1" dirty="0"/>
            </a:br>
            <a:r>
              <a:rPr lang="en-US" b="1" dirty="0"/>
              <a:t>- BEPERKING DISCUSSIE OVERIGE WERKZAAMHEDEN</a:t>
            </a:r>
            <a:br>
              <a:rPr lang="en-US" b="1" dirty="0"/>
            </a:br>
            <a:r>
              <a:rPr lang="en-US" b="1" dirty="0"/>
              <a:t>- AFSCHAFFEN FICTIEVE RENDEMENTEN?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ADMINISTRATIE/UITVOERING</a:t>
            </a:r>
            <a:br>
              <a:rPr lang="en-US" b="1" dirty="0"/>
            </a:br>
            <a:r>
              <a:rPr lang="en-US" b="1" dirty="0"/>
              <a:t>- KERN: HISTORISCHE GEGEVENS</a:t>
            </a:r>
            <a:br>
              <a:rPr lang="en-US" b="1" dirty="0"/>
            </a:br>
            <a:r>
              <a:rPr lang="en-US" b="1" dirty="0"/>
              <a:t>- BELASTINGPLICHTIGEN</a:t>
            </a:r>
            <a:br>
              <a:rPr lang="en-US" b="1" dirty="0"/>
            </a:br>
            <a:r>
              <a:rPr lang="en-US" b="1" dirty="0"/>
              <a:t>- BELASTINGDIENST</a:t>
            </a:r>
            <a:br>
              <a:rPr lang="en-US" b="1" dirty="0"/>
            </a:br>
            <a:r>
              <a:rPr lang="en-US" b="1" dirty="0"/>
              <a:t>- BANKEN/VERZEKERAARS</a:t>
            </a:r>
            <a:br>
              <a:rPr lang="en-US" b="1" dirty="0"/>
            </a:br>
            <a:r>
              <a:rPr lang="en-US" b="1" dirty="0"/>
              <a:t>- BUITENLANDSE VERMOGENSBESTANDDELEN</a:t>
            </a:r>
            <a:br>
              <a:rPr lang="en-US" b="1" dirty="0"/>
            </a:br>
            <a:endParaRPr lang="nl-NL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261D-49A5-BB0F-D2C3-A260A59F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4804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DA0B-DACF-FF45-5BAB-79DAC1B7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99" y="406965"/>
            <a:ext cx="10896000" cy="828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VERMOGENSAANWASBELASTING – KABINETSVARIANTEN ONROEREND GOED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73979-6F16-E5D4-B90C-546F605F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99" y="2085975"/>
            <a:ext cx="10888765" cy="366919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INDIRECT RENDEMENT: FORFAITAIR BELASTEN + MOGELIJKE DIFFERENTIATIE WONINGEN-OVERIG ONROEREND GOED EN EVENTUEEL NAAR REGIO </a:t>
            </a:r>
          </a:p>
          <a:p>
            <a:r>
              <a:rPr lang="en-US" b="1" dirty="0"/>
              <a:t>FORFAITAIRE INDIRECTE RENDEMENT VOORHEFFING OP REËEL RENDEMENT BIJ REALISATIE</a:t>
            </a:r>
          </a:p>
          <a:p>
            <a:r>
              <a:rPr lang="en-US" b="1" dirty="0"/>
              <a:t>WERKELIJK INDIRECT RENDEMENT VOORAFGAAND JAAR</a:t>
            </a:r>
          </a:p>
          <a:p>
            <a:r>
              <a:rPr lang="en-US" b="1" dirty="0"/>
              <a:t>VERMOGENSBELASTING ONROEREND GOED</a:t>
            </a:r>
          </a:p>
          <a:p>
            <a:r>
              <a:rPr lang="en-US" b="1" dirty="0"/>
              <a:t>VERMOGENSWINSTBELASTING ONROEREND GOED</a:t>
            </a:r>
          </a:p>
          <a:p>
            <a:r>
              <a:rPr lang="en-US" b="1" dirty="0"/>
              <a:t>EEN OF ENKELE ONROERENDE GOEDEREN VRIJSTELLEN + WERKELIJK RENDEMENT OVERIG ONROEREND GOED  </a:t>
            </a:r>
            <a:endParaRPr lang="nl-NL" b="1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03119D7-5459-74F0-FEE8-1E5C1802D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6BC05E-DB9A-EB4A-A776-575FA40369A3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4872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66A1-D31D-FF5A-B71A-1502D774A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6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STELLINGEN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FE8E-4699-1DF2-E9D7-B9971D9DC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EEN VERMOGENSWINSTBELASTING IS SUPERIEUR TEN OPZICHTE VAN EEN VERMOGENSAANWASBELASTING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ALS DE EIGEN WONING IN DE INKOMSTENBELASTING MOET BLIJVEN MOET DIE WORDEN OPGENOMEN IN BOX 3 – NIEUWE STIJL MET EEN BASISVRIJSTELLING EN EEN DOORSCHUIFREGELING</a:t>
            </a:r>
            <a:endParaRPr lang="nl-NL" b="1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E4EAA35-1DAA-9E97-C2A7-720C8CD2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fld id="{8C6BC05E-DB9A-EB4A-A776-575FA40369A3}" type="slidenum">
              <a:rPr lang="nl-NL" smtClean="0"/>
              <a:pPr algn="ctr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24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60CB93-972E-B259-DA50-F0A2FA9C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06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PARTICULIER VERMOGEN IN NEDERLAND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9D752F-41EC-7F97-7718-105B956F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543050"/>
            <a:ext cx="10687050" cy="4633913"/>
          </a:xfrm>
        </p:spPr>
        <p:txBody>
          <a:bodyPr/>
          <a:lstStyle/>
          <a:p>
            <a:r>
              <a:rPr lang="en-US" b="1" dirty="0"/>
              <a:t>TOTAAL VERMOGEN 2019: € 1669 MLD. (EXCL. PENSIOENVERMOGEN)</a:t>
            </a:r>
            <a:br>
              <a:rPr lang="en-US" b="1" dirty="0"/>
            </a:br>
            <a:r>
              <a:rPr lang="en-US" b="1" dirty="0"/>
              <a:t>- WAARVAN EIGEN WONING: 57%</a:t>
            </a:r>
          </a:p>
          <a:p>
            <a:endParaRPr lang="en-US" b="1" dirty="0"/>
          </a:p>
          <a:p>
            <a:r>
              <a:rPr lang="en-US" b="1" dirty="0"/>
              <a:t>BELASTINGOPBRENGST VERMOGEN 2019: € 28,8 MLD.</a:t>
            </a:r>
          </a:p>
          <a:p>
            <a:endParaRPr lang="en-US" b="1" dirty="0"/>
          </a:p>
          <a:p>
            <a:r>
              <a:rPr lang="en-US" b="1" dirty="0"/>
              <a:t>BELASTING OP KAPITAAL (2019)</a:t>
            </a:r>
            <a:br>
              <a:rPr lang="en-US" b="1" dirty="0"/>
            </a:br>
            <a:r>
              <a:rPr lang="en-US" b="1" dirty="0"/>
              <a:t>- BOX 1	€ 7,2 MLD. </a:t>
            </a:r>
            <a:r>
              <a:rPr lang="en-US" b="1"/>
              <a:t>(-/-)</a:t>
            </a:r>
            <a:br>
              <a:rPr lang="en-US" b="1" dirty="0"/>
            </a:br>
            <a:r>
              <a:rPr lang="en-US" b="1" dirty="0"/>
              <a:t>- BOX 2	€ 2,4 MLD.</a:t>
            </a:r>
            <a:br>
              <a:rPr lang="en-US" b="1" dirty="0"/>
            </a:br>
            <a:r>
              <a:rPr lang="en-US" b="1" dirty="0"/>
              <a:t>- BOX 3	€ 4,2 MLD.</a:t>
            </a:r>
            <a:endParaRPr lang="nl-NL" b="1" dirty="0"/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EC0871B7-1B3A-778B-2384-8E724D59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fld id="{8C6BC05E-DB9A-EB4A-A776-575FA40369A3}" type="slidenum">
              <a:rPr lang="nl-NL" smtClean="0"/>
              <a:pPr algn="ctr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033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CD6FD9-4D3A-ECB3-FDBD-4D0D2B042B6D}"/>
              </a:ext>
            </a:extLst>
          </p:cNvPr>
          <p:cNvSpPr txBox="1"/>
          <p:nvPr/>
        </p:nvSpPr>
        <p:spPr>
          <a:xfrm>
            <a:off x="533401" y="327094"/>
            <a:ext cx="9808778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1800" b="1" i="0" u="none" strike="noStrike" baseline="0" dirty="0" err="1">
                <a:solidFill>
                  <a:srgbClr val="FFFFFF"/>
                </a:solidFill>
                <a:latin typeface="Calibri-Bold"/>
              </a:rPr>
              <a:t>rmogen</a:t>
            </a:r>
            <a:r>
              <a:rPr lang="nl-NL" sz="1800" b="1" i="0" u="none" strike="noStrike" baseline="0" dirty="0">
                <a:solidFill>
                  <a:srgbClr val="FFFFFF"/>
                </a:solidFill>
                <a:latin typeface="Calibri-Bold"/>
              </a:rPr>
              <a:t> </a:t>
            </a:r>
            <a:r>
              <a:rPr lang="nl-NL" sz="1800" b="0" i="1" u="none" strike="noStrike" baseline="0" dirty="0">
                <a:solidFill>
                  <a:srgbClr val="FFFFFF"/>
                </a:solidFill>
                <a:latin typeface="Calibri-Italic"/>
              </a:rPr>
              <a:t>(miljard euro) </a:t>
            </a:r>
            <a:r>
              <a:rPr lang="nl-NL" sz="1800" b="1" i="0" u="none" strike="noStrike" baseline="0" dirty="0">
                <a:solidFill>
                  <a:srgbClr val="FFFFFF"/>
                </a:solidFill>
                <a:latin typeface="Calibri-Bold"/>
              </a:rPr>
              <a:t>Aandeel</a:t>
            </a:r>
          </a:p>
          <a:p>
            <a:pPr algn="l"/>
            <a:r>
              <a:rPr lang="nl-NL" sz="2400" b="1" i="0" u="none" strike="noStrike" baseline="0" dirty="0">
                <a:solidFill>
                  <a:srgbClr val="000000"/>
                </a:solidFill>
                <a:latin typeface="Calibri-Bold"/>
              </a:rPr>
              <a:t>Totaal 								3.391 	100%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Pensioenvermogen						1 561 	46,0%</a:t>
            </a:r>
          </a:p>
          <a:p>
            <a:pPr algn="l"/>
            <a:r>
              <a:rPr lang="nl-NL" sz="2400" b="1" i="0" u="none" strike="noStrike" baseline="0" dirty="0">
                <a:solidFill>
                  <a:srgbClr val="000000"/>
                </a:solidFill>
                <a:latin typeface="Calibri-Bold"/>
              </a:rPr>
              <a:t>Totaal exclusief pensioenvermogen 				1.830 	54,0%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Eigen woning (netto)					   825 		24,3%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waarvan </a:t>
            </a: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</a:rPr>
              <a:t>wa</a:t>
            </a:r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arde eigen woning 			1.549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waarvan hypotheekschuld eigen woning		-724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Financieel vermogen (netto) 					   321 	  9,5%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waarvan bank- en spaartegoeden 			327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waarvan effecten 					137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waarvan schulden 					-143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Aanmerkelijk belang 						   397 	11,7%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Overig onroerend goed 					   153 	  4,5%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Ondernemingsvermogen 					     80 	  2,4%</a:t>
            </a:r>
          </a:p>
          <a:p>
            <a:pPr algn="l"/>
            <a:r>
              <a:rPr lang="nl-NL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Overige bezittingen						     54 	  1,6%</a:t>
            </a:r>
          </a:p>
          <a:p>
            <a:pPr algn="l"/>
            <a:endParaRPr lang="nl-N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</a:rPr>
              <a:t>* 10e deciel bezit &gt; € 1 500 mld. </a:t>
            </a:r>
            <a:b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</a:rPr>
              <a:t>* 100e percentiel bezit &gt; € 800 mld.</a:t>
            </a:r>
            <a:endParaRPr lang="nl-NL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0777C1-A08A-B92D-30A8-B69E21A4F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-182494"/>
            <a:ext cx="11025199" cy="10191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IBO: VERMOGEN IN NEDERLAND 2020 (MLD.)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B3A6CCBA-67BB-F8D9-AEEE-A1DB7EB4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6BC05E-DB9A-EB4A-A776-575FA40369A3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09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BD29F-258C-5B42-D6CC-3036D71A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64" y="66675"/>
            <a:ext cx="11015336" cy="7905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INTERNATIONALE VERGELIJKING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B81B-F234-4AA7-C372-7E9CA909D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00" y="857250"/>
            <a:ext cx="10917965" cy="5543551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BELASTINGDRUK OP KAPITAALINKOMEN (2017)</a:t>
            </a:r>
            <a:br>
              <a:rPr lang="en-US" sz="2600" b="1" dirty="0"/>
            </a:br>
            <a:r>
              <a:rPr lang="en-US" sz="2600" b="1" dirty="0"/>
              <a:t>- EU: 31,6%; NEDERLAND: 14,4%</a:t>
            </a:r>
            <a:br>
              <a:rPr lang="en-US" sz="2600" b="1" dirty="0"/>
            </a:br>
            <a:endParaRPr lang="en-US" sz="2600" b="1" dirty="0"/>
          </a:p>
          <a:p>
            <a:r>
              <a:rPr lang="en-US" sz="2600" b="1" dirty="0"/>
              <a:t>AANDEEL BELASTING OP KAPITAAL (2017)</a:t>
            </a:r>
            <a:br>
              <a:rPr lang="en-US" sz="2600" b="1" dirty="0"/>
            </a:br>
            <a:r>
              <a:rPr lang="en-US" sz="2600" b="1" dirty="0"/>
              <a:t>- EU: 21,9%; NEDERLAND: 19,3%</a:t>
            </a:r>
            <a:br>
              <a:rPr lang="en-US" sz="2600" b="1" dirty="0"/>
            </a:br>
            <a:r>
              <a:rPr lang="en-US" sz="2600" b="1" dirty="0"/>
              <a:t> </a:t>
            </a:r>
          </a:p>
          <a:p>
            <a:r>
              <a:rPr lang="en-US" sz="2600" b="1" dirty="0"/>
              <a:t>GEEN VERMOGENSMUTATIEBELASTING BINNEN EU: BULGARIJE, CYPRUS, LUXEMBURG, MALTA EN NEDERLAND</a:t>
            </a:r>
          </a:p>
          <a:p>
            <a:endParaRPr lang="en-US" sz="2600" b="1" dirty="0"/>
          </a:p>
          <a:p>
            <a:r>
              <a:rPr lang="en-US" sz="2600" b="1" dirty="0"/>
              <a:t>ALGEMENE KENMERKEN VERMOGENSMUTATIEBELASTING OVERIGE LIDSTATEN, VK EN VS</a:t>
            </a:r>
            <a:br>
              <a:rPr lang="en-US" sz="2600" b="1" dirty="0"/>
            </a:br>
            <a:r>
              <a:rPr lang="en-US" sz="2600" b="1" dirty="0"/>
              <a:t>- VORM: VERMOGENSWINSTBELASTING</a:t>
            </a:r>
            <a:br>
              <a:rPr lang="en-US" sz="2600" b="1" dirty="0"/>
            </a:br>
            <a:r>
              <a:rPr lang="en-US" sz="2600" b="1" dirty="0"/>
              <a:t>- GRONDSLAG: VOORAL AANDELEN EN ONROEREND GOED, M.U.V. EIGEN EERSTE </a:t>
            </a:r>
            <a:br>
              <a:rPr lang="en-US" sz="2600" b="1" dirty="0"/>
            </a:br>
            <a:r>
              <a:rPr lang="en-US" sz="2600" b="1" dirty="0"/>
              <a:t>   WONING. OVERIG VERMOGENSBESTANDDELEN: ZEER GEVARIEERD BEELD</a:t>
            </a:r>
            <a:br>
              <a:rPr lang="en-US" sz="2600" b="1" dirty="0"/>
            </a:br>
            <a:r>
              <a:rPr lang="en-US" sz="2600" b="1" dirty="0"/>
              <a:t>- SOMS ALGEMENE VRIJSTELLING</a:t>
            </a:r>
            <a:br>
              <a:rPr lang="en-US" sz="2600" b="1" dirty="0"/>
            </a:br>
            <a:r>
              <a:rPr lang="en-US" sz="2600" b="1" dirty="0"/>
              <a:t>- TARIEF: GEMIDDELD 30% MAAR REDELIJK GROTE SPREAD</a:t>
            </a:r>
            <a:br>
              <a:rPr lang="en-US" sz="2600" b="1" dirty="0"/>
            </a:br>
            <a:r>
              <a:rPr lang="en-US" sz="2600" b="1" dirty="0"/>
              <a:t>- SOMS FICTIEVE REALISATIE BIJ SCHENKEN, OVERLIJDEN, EMIGRATIE</a:t>
            </a:r>
            <a:br>
              <a:rPr lang="en-US" sz="2600" b="1" dirty="0"/>
            </a:br>
            <a:r>
              <a:rPr lang="en-US" sz="2600" b="1" dirty="0"/>
              <a:t>- SOMS DOORSCHUIVEN FISCALE CLAIM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C63CADD-F531-B642-81CB-971BF82D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6BC05E-DB9A-EB4A-A776-575FA40369A3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553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D337-969A-2B47-A073-D54172FA9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35" y="102455"/>
            <a:ext cx="10917965" cy="624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UITGANGSPUNTEN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ECA05-1C5F-E3BC-199F-EE39EFFD3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01" y="885826"/>
            <a:ext cx="10917965" cy="5470524"/>
          </a:xfrm>
        </p:spPr>
        <p:txBody>
          <a:bodyPr>
            <a:noAutofit/>
          </a:bodyPr>
          <a:lstStyle/>
          <a:p>
            <a:r>
              <a:rPr lang="en-US" sz="2400" b="1" dirty="0"/>
              <a:t>KAPITAAL(INKOMEN) MOET WORDEN BELAST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CENTRALE VRAAG: HOE?</a:t>
            </a:r>
          </a:p>
          <a:p>
            <a:endParaRPr lang="en-US" sz="2400" b="1" dirty="0"/>
          </a:p>
          <a:p>
            <a:r>
              <a:rPr lang="en-US" sz="2400" b="1" dirty="0"/>
              <a:t>KAPITAAL IN VENNOOTSCHAPSSFEER EN IN PERSOONLIJKE SFEER</a:t>
            </a:r>
          </a:p>
          <a:p>
            <a:endParaRPr lang="en-US" sz="2400" b="1" dirty="0"/>
          </a:p>
          <a:p>
            <a:r>
              <a:rPr lang="en-US" sz="2400" b="1" dirty="0"/>
              <a:t>HEFFING VAN KAPITAAL T.O.V. ARBEID  (DUALE HEFFING)</a:t>
            </a:r>
          </a:p>
          <a:p>
            <a:endParaRPr lang="en-US" sz="2400" b="1" dirty="0"/>
          </a:p>
          <a:p>
            <a:r>
              <a:rPr lang="en-US" sz="2400" b="1" dirty="0"/>
              <a:t>BELASTEN VAN VERMOGEN, VERMOGENSINKOMSTEN EN/OF VERMOGENSMUTATIES?</a:t>
            </a:r>
          </a:p>
          <a:p>
            <a:endParaRPr lang="en-US" sz="2400" b="1" dirty="0"/>
          </a:p>
          <a:p>
            <a:r>
              <a:rPr lang="en-US" sz="2400" b="1" dirty="0"/>
              <a:t>GROTE VARIËTEIT/DIVERSITEIT WAAROP KAPITAALINKOMEN (IN NEDERLAND) WORDT BELAST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06B53-1A3A-0C41-C959-95E510AA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531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A80B-F2D7-0279-E4E1-075AF0FA6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7304"/>
            <a:ext cx="10515600" cy="8350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UITGANGSPUNTEN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ED70-C9F4-C356-F9C0-B80BF8456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342" y="1245749"/>
            <a:ext cx="10515600" cy="4614863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/>
              <a:t>VERMOGENSMUTATIES MOETEN WORDEN BELAST: ZE BEPALEN MEDE DE ECONOMISCHE BESCHIKKINGSMACHT</a:t>
            </a:r>
          </a:p>
          <a:p>
            <a:endParaRPr lang="en-US" sz="3400" b="1" dirty="0"/>
          </a:p>
          <a:p>
            <a:r>
              <a:rPr lang="en-US" sz="3400" b="1" dirty="0"/>
              <a:t>VERMOGENSMUTATIES EN VERMOGENSINKOMSTEN ZIJN TWEE KANTEN VAN DEZELFDE MEDAILLE</a:t>
            </a:r>
          </a:p>
          <a:p>
            <a:endParaRPr lang="en-US" sz="3400" b="1" dirty="0"/>
          </a:p>
          <a:p>
            <a:r>
              <a:rPr lang="en-US" sz="3400" b="1" dirty="0"/>
              <a:t>ONDERSCHEID VERMOGENSWINST EN VERMOGENSAANWAS: REALISATIE</a:t>
            </a:r>
          </a:p>
          <a:p>
            <a:endParaRPr lang="en-US" sz="3400" b="1" dirty="0"/>
          </a:p>
          <a:p>
            <a:r>
              <a:rPr lang="en-US" sz="3400" b="1" dirty="0"/>
              <a:t>REALISATIE IS ONDERDEEL VAN DRAAGKRACHT: DUS VERMOGENSMUTATIEBELASTING MOET VERMOGENSWINSTBELASTING ZIJN</a:t>
            </a:r>
          </a:p>
          <a:p>
            <a:endParaRPr lang="en-US" sz="3400" b="1" dirty="0"/>
          </a:p>
          <a:p>
            <a:r>
              <a:rPr lang="en-US" sz="3400" b="1" dirty="0"/>
              <a:t>LOCK IN EFFECT VERSUS LIQUIDITEIT</a:t>
            </a:r>
          </a:p>
          <a:p>
            <a:endParaRPr lang="en-US" sz="3400" b="1" dirty="0"/>
          </a:p>
          <a:p>
            <a:r>
              <a:rPr lang="en-US" sz="3400" b="1" dirty="0"/>
              <a:t>HISTORISCHE GEGEVENS GEEN PROBLEEM VOOR VERMOGENSWINSTBELASTING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76CB0C44-98AC-C4E9-31A3-2BC87089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fld id="{8C6BC05E-DB9A-EB4A-A776-575FA40369A3}" type="slidenum">
              <a:rPr lang="nl-NL" smtClean="0"/>
              <a:pPr algn="ctr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135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4DA8-5030-1AFD-56F3-901F36C8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99" y="274828"/>
            <a:ext cx="10896000" cy="828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TERUG IN DE TIJD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477C8-817F-460F-7E9D-B37BD858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99" y="1704975"/>
            <a:ext cx="10888765" cy="4050197"/>
          </a:xfrm>
        </p:spPr>
        <p:txBody>
          <a:bodyPr>
            <a:normAutofit fontScale="32500" lnSpcReduction="20000"/>
          </a:bodyPr>
          <a:lstStyle/>
          <a:p>
            <a:r>
              <a:rPr lang="en-US" sz="7400" b="1" dirty="0"/>
              <a:t>REDENEN AFWIJZING VERMOGENSWINSTBELASTING IN 2000</a:t>
            </a:r>
            <a:br>
              <a:rPr lang="en-US" sz="7400" b="1" dirty="0"/>
            </a:br>
            <a:r>
              <a:rPr lang="en-US" sz="7400" b="1" dirty="0"/>
              <a:t>- NEGATIEF VOOR ECONOMISCH DYNAMIEK: RISICOMIJDEND GEDRAG VAN </a:t>
            </a:r>
            <a:br>
              <a:rPr lang="en-US" sz="7400" b="1" dirty="0"/>
            </a:br>
            <a:r>
              <a:rPr lang="en-US" sz="7400" b="1" dirty="0"/>
              <a:t>  BELEGGERS</a:t>
            </a:r>
            <a:br>
              <a:rPr lang="en-US" sz="7400" b="1" dirty="0"/>
            </a:br>
            <a:r>
              <a:rPr lang="en-US" sz="7400" b="1" dirty="0"/>
              <a:t>- TOEPASSEN INFLATIECORRECTIE</a:t>
            </a:r>
            <a:br>
              <a:rPr lang="en-US" sz="7400" b="1" dirty="0"/>
            </a:br>
            <a:r>
              <a:rPr lang="en-US" sz="7400" b="1" dirty="0"/>
              <a:t>- UITSTELEFFECT/LOCK-IN EFFECT</a:t>
            </a:r>
            <a:br>
              <a:rPr lang="en-US" sz="7400" b="1" dirty="0"/>
            </a:br>
            <a:r>
              <a:rPr lang="en-US" sz="7400" b="1" dirty="0"/>
              <a:t>- COMPLEXITEIT</a:t>
            </a:r>
            <a:br>
              <a:rPr lang="en-US" sz="7400" b="1" dirty="0"/>
            </a:br>
            <a:r>
              <a:rPr lang="en-US" sz="7400" b="1" dirty="0"/>
              <a:t>- ONVOLDOENDE INFORMATIE</a:t>
            </a:r>
          </a:p>
          <a:p>
            <a:endParaRPr lang="en-US" sz="7400" b="1" dirty="0"/>
          </a:p>
          <a:p>
            <a:r>
              <a:rPr lang="en-US" sz="7400" b="1" dirty="0"/>
              <a:t>REDENEN VÓÓR VERMOGENSRENDEMENTSHEFFING</a:t>
            </a:r>
            <a:br>
              <a:rPr lang="en-US" sz="7400" b="1" dirty="0"/>
            </a:br>
            <a:r>
              <a:rPr lang="en-US" sz="7400" b="1" dirty="0"/>
              <a:t>- EENVOUD</a:t>
            </a:r>
            <a:br>
              <a:rPr lang="en-US" sz="7400" b="1" dirty="0"/>
            </a:br>
            <a:r>
              <a:rPr lang="en-US" sz="7400" b="1" dirty="0"/>
              <a:t>- STABIELE BELASTINGOPBRENGST</a:t>
            </a:r>
            <a:br>
              <a:rPr lang="en-US" sz="7400" b="1" dirty="0"/>
            </a:br>
            <a:endParaRPr lang="en-US" sz="7400" b="1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endParaRPr lang="nl-NL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AF7E03E-3AE5-1C6F-58E0-477F3E61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C6BC05E-DB9A-EB4A-A776-575FA40369A3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772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6337-B4AA-3D9C-EF6D-13C44F94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4" y="92210"/>
            <a:ext cx="10996625" cy="86346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HOE VERDER?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77443-30D6-AD17-802D-C294FEA43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857250"/>
            <a:ext cx="11113216" cy="5657850"/>
          </a:xfrm>
        </p:spPr>
        <p:txBody>
          <a:bodyPr>
            <a:normAutofit fontScale="47500" lnSpcReduction="20000"/>
          </a:bodyPr>
          <a:lstStyle/>
          <a:p>
            <a:r>
              <a:rPr lang="en-US" sz="3300" b="1" dirty="0"/>
              <a:t>VERMOGENSAANWASBELASTING</a:t>
            </a:r>
          </a:p>
          <a:p>
            <a:endParaRPr lang="en-US" sz="3300" b="1" dirty="0"/>
          </a:p>
          <a:p>
            <a:r>
              <a:rPr lang="en-US" sz="3300" b="1" dirty="0"/>
              <a:t>VERMOGENSWINSTBELASTING</a:t>
            </a:r>
          </a:p>
          <a:p>
            <a:endParaRPr lang="en-US" sz="3300" b="1" dirty="0"/>
          </a:p>
          <a:p>
            <a:r>
              <a:rPr lang="en-US" sz="3300" b="1" dirty="0"/>
              <a:t>COMBINATIE VERMOGENSAANWASHEFFING OF FORFAITAIR RENDEMENT EN VERMOGENSWINSTHEFFING: (TE) COMPLEX</a:t>
            </a:r>
          </a:p>
          <a:p>
            <a:endParaRPr lang="en-US" sz="3300" b="1" dirty="0"/>
          </a:p>
          <a:p>
            <a:r>
              <a:rPr lang="en-US" sz="3300" b="1" dirty="0"/>
              <a:t>VERMOGENSAANWASBELASTING (FINANCIEEL VERMOGEN) EN VERMOGENSWINSTBELASTING (OVERIG VERMOGEN)</a:t>
            </a:r>
          </a:p>
          <a:p>
            <a:endParaRPr lang="en-US" sz="3300" b="1" dirty="0"/>
          </a:p>
          <a:p>
            <a:r>
              <a:rPr lang="en-US" sz="3300" b="1" dirty="0"/>
              <a:t>VERMOGENSAANWASBELASTING MET ONROERENDGOEDVARIANTEN</a:t>
            </a:r>
          </a:p>
          <a:p>
            <a:endParaRPr lang="en-US" sz="3300" b="1" dirty="0"/>
          </a:p>
          <a:p>
            <a:r>
              <a:rPr lang="en-US" sz="3300" b="1" dirty="0"/>
              <a:t>WET IB: BOX 1 EN 2: VERMOGENSWINSTBELASTINGEN</a:t>
            </a:r>
          </a:p>
          <a:p>
            <a:endParaRPr lang="en-US" sz="3300" b="1" dirty="0"/>
          </a:p>
          <a:p>
            <a:r>
              <a:rPr lang="en-US" sz="3300" b="1" dirty="0"/>
              <a:t>WET </a:t>
            </a:r>
            <a:r>
              <a:rPr lang="en-US" sz="3300" b="1" dirty="0" err="1"/>
              <a:t>VpB</a:t>
            </a:r>
            <a:r>
              <a:rPr lang="en-US" sz="3300" b="1" dirty="0"/>
              <a:t>: VERMOGENSWINSTBELASTING </a:t>
            </a:r>
          </a:p>
          <a:p>
            <a:endParaRPr lang="en-US" sz="3300" b="1" dirty="0"/>
          </a:p>
          <a:p>
            <a:r>
              <a:rPr lang="en-US" sz="3300" b="1" dirty="0"/>
              <a:t>OF BOX 1 EN 2 (EN </a:t>
            </a:r>
            <a:r>
              <a:rPr lang="en-US" sz="3300" b="1" dirty="0" err="1"/>
              <a:t>VpB</a:t>
            </a:r>
            <a:r>
              <a:rPr lang="en-US" sz="3300" b="1" dirty="0"/>
              <a:t>): OOK VERMOGENSAANWASBELASTING?</a:t>
            </a:r>
          </a:p>
          <a:p>
            <a:endParaRPr lang="en-US" sz="3300" b="1" dirty="0"/>
          </a:p>
          <a:p>
            <a:r>
              <a:rPr lang="en-US" sz="3300" b="1" dirty="0"/>
              <a:t>VERMOGENSBELASTING: GEEN GOED ALTERNATIEF </a:t>
            </a:r>
            <a:endParaRPr lang="nl-NL" sz="3300" b="1" dirty="0"/>
          </a:p>
          <a:p>
            <a:endParaRPr lang="nl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4C2EE-D196-77FF-7DE1-8D41D998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059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A7D2-38DF-6E23-6015-6CB2B8E0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2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KABINET: AFWEGING VERMOGENSAANWAS VS. VERMOGENSWINST</a:t>
            </a:r>
            <a:endParaRPr lang="nl-NL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6AE5C-B6F2-04A9-9473-F297B24793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VERMOGENSWINSTBELASTING 		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6400" b="1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PLUSPUNTEN </a:t>
            </a:r>
            <a:br>
              <a:rPr lang="nl-NL" sz="6400" b="1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</a:t>
            </a: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SLUIT AAN BIJ REALISATIEBEGINSEL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LIQUIDITEITSVOORDEEL VOOR BURGERS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TEN OPZICHTE HUIDIGE BOX 3-STELSEL 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EN EEN VERMOGENSAANWASBELASTING </a:t>
            </a:r>
          </a:p>
          <a:p>
            <a:pPr marL="0" indent="0">
              <a:lnSpc>
                <a:spcPct val="120000"/>
              </a:lnSpc>
              <a:buNone/>
            </a:pPr>
            <a:endParaRPr lang="nl-NL" sz="6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l-NL" sz="6400" b="1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MINPUNTEN</a:t>
            </a:r>
            <a:br>
              <a:rPr lang="nl-NL" sz="6400" b="1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GROOT EENMALIG NADEEL VOOR DE 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SCHATKIST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LOCK-IN-EFFECT/CONSTRUCTIES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BELASTINGPLICHTIGE MOET BIJ 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VERKOOP VAN BOX 3-BEZITTINGEN</a:t>
            </a:r>
            <a:r>
              <a:rPr lang="nl-NL" sz="6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ZELF 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DE AANKOOPWAARDE EN DE GEMAAKTE </a:t>
            </a:r>
            <a:b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64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KOSTEN AANLEVEREN </a:t>
            </a:r>
            <a:r>
              <a:rPr lang="nl-NL" sz="6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endParaRPr lang="nl-NL" sz="64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64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	</a:t>
            </a:r>
          </a:p>
          <a:p>
            <a:endParaRPr lang="nl-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B688B-D08A-CD09-84BA-953C003CC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3453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VERMOGENSAANWASBELASTING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nl-NL" sz="1600" b="1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sng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PLUSPUNTEN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WEINIG ECONOMISCH VERSTOREND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BELASTINGDIENST KAN DE AANGIFTE 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GROTENDEELS VOORINVULLEN 	</a:t>
            </a:r>
          </a:p>
          <a:p>
            <a:pPr marL="0" indent="0">
              <a:buNone/>
            </a:pPr>
            <a:endParaRPr lang="nl-NL" sz="1600" b="1" u="sng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br>
              <a:rPr lang="nl-NL" sz="1600" b="1" u="sng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MINPUNTEN</a:t>
            </a:r>
            <a:br>
              <a:rPr lang="nl-NL" sz="1600" b="1" u="sng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dirty="0">
                <a:solidFill>
                  <a:srgbClr val="000000"/>
                </a:solidFill>
                <a:latin typeface="Verdana" panose="020B0604030504040204" pitchFamily="34" charset="0"/>
              </a:rPr>
              <a:t>- </a:t>
            </a:r>
            <a:r>
              <a:rPr lang="nl-NL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MOGELIJK INGEWIKKELD BIJ </a:t>
            </a:r>
            <a:br>
              <a:rPr lang="nl-NL" sz="16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  ONROERENDE ZAKEN</a:t>
            </a:r>
            <a:br>
              <a:rPr lang="nl-NL" sz="16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- </a:t>
            </a:r>
            <a:r>
              <a:rPr lang="nl-NL" sz="1600" b="1" i="0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BETALEN OVER NIET-GEREALISEERD </a:t>
            </a:r>
            <a:br>
              <a:rPr lang="nl-NL" sz="1600" b="1" i="0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INKOMEN KAN STUITEN OP ONBEGRIP VAN 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DE BURGER EN LEIDT TOT 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LIQUIDITEITSPROBLEEM VOOR KLEINE 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MINDERHEID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- ER IS MEER BELANG BIJ INSTRUMENTEN 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 ZOALS VERLIESVERREKENING</a:t>
            </a:r>
            <a:br>
              <a:rPr lang="nl-NL" sz="16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nl-NL" sz="1600" b="1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1400" b="1" u="sng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nl-NL" sz="1400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28899-32C0-9ED2-EE7C-C8520D77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fld id="{8C6BC05E-DB9A-EB4A-A776-575FA40369A3}" type="slidenum">
              <a:rPr lang="nl-NL" smtClean="0"/>
              <a:pPr algn="ctr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328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1117</Words>
  <Application>Microsoft Office PowerPoint</Application>
  <PresentationFormat>Widescreen</PresentationFormat>
  <Paragraphs>151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Calibri-Bold</vt:lpstr>
      <vt:lpstr>Calibri-Italic</vt:lpstr>
      <vt:lpstr>Verdana</vt:lpstr>
      <vt:lpstr>Office Theme</vt:lpstr>
      <vt:lpstr>   </vt:lpstr>
      <vt:lpstr>PARTICULIER VERMOGEN IN NEDERLAND</vt:lpstr>
      <vt:lpstr>IBO: VERMOGEN IN NEDERLAND 2020 (MLD.)</vt:lpstr>
      <vt:lpstr>INTERNATIONALE VERGELIJKING</vt:lpstr>
      <vt:lpstr>UITGANGSPUNTEN</vt:lpstr>
      <vt:lpstr>UITGANGSPUNTEN</vt:lpstr>
      <vt:lpstr>TERUG IN DE TIJD</vt:lpstr>
      <vt:lpstr>HOE VERDER?</vt:lpstr>
      <vt:lpstr>KABINET: AFWEGING VERMOGENSAANWAS VS. VERMOGENSWINST</vt:lpstr>
      <vt:lpstr>VERMOGENSMUTATIEBELASTING: DIVERSE THEMA’S</vt:lpstr>
      <vt:lpstr>VERMOGENSMUTATIEBELASTING: DIVERSE THEMA’S</vt:lpstr>
      <vt:lpstr>VERMOGENSMUTATIEBELASTING: DIVERSE THEMA’S</vt:lpstr>
      <vt:lpstr>VERMOGENSMUTATIEBELASTING: DIVERSE THEMA’S</vt:lpstr>
      <vt:lpstr>VERMOGENSMUTATIEBELASTING: DIVERSE THEMA’S</vt:lpstr>
      <vt:lpstr>VERMOGENSAANWASBELASTING – KABINETSVARIANTEN ONROEREND GOED</vt:lpstr>
      <vt:lpstr>STELLINGEN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van der Hoeven, Carina (NL - Rotterdam)</dc:creator>
  <cp:lastModifiedBy>Carina van der Hoeven</cp:lastModifiedBy>
  <cp:revision>6</cp:revision>
  <cp:lastPrinted>2015-03-13T10:20:43Z</cp:lastPrinted>
  <dcterms:created xsi:type="dcterms:W3CDTF">2015-03-13T10:19:41Z</dcterms:created>
  <dcterms:modified xsi:type="dcterms:W3CDTF">2022-12-09T13:48:31Z</dcterms:modified>
</cp:coreProperties>
</file>