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8" r:id="rId5"/>
    <p:sldId id="259" r:id="rId6"/>
    <p:sldId id="261" r:id="rId7"/>
    <p:sldId id="260" r:id="rId8"/>
    <p:sldId id="262" r:id="rId9"/>
    <p:sldId id="263" r:id="rId10"/>
    <p:sldId id="267"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12192000" cy="6858000"/>
  <p:notesSz cx="7010400" cy="9296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81013" autoAdjust="0"/>
  </p:normalViewPr>
  <p:slideViewPr>
    <p:cSldViewPr snapToGrid="0">
      <p:cViewPr varScale="1">
        <p:scale>
          <a:sx n="85" d="100"/>
          <a:sy n="85" d="100"/>
        </p:scale>
        <p:origin x="7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FEE7C4F3-3748-448A-B26B-5CE77071223A}" type="datetimeFigureOut">
              <a:rPr lang="nl-NL" smtClean="0"/>
              <a:t>18-3-2022</a:t>
            </a:fld>
            <a:endParaRPr lang="nl-NL"/>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701041" y="4473893"/>
            <a:ext cx="5608320" cy="366045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1" y="8829968"/>
            <a:ext cx="3037840" cy="466434"/>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7B798FB6-8663-4C6B-9923-CEAA4E7BE819}" type="slidenum">
              <a:rPr lang="nl-NL" smtClean="0"/>
              <a:t>‹#›</a:t>
            </a:fld>
            <a:endParaRPr lang="nl-NL"/>
          </a:p>
        </p:txBody>
      </p:sp>
    </p:spTree>
    <p:extLst>
      <p:ext uri="{BB962C8B-B14F-4D97-AF65-F5344CB8AC3E}">
        <p14:creationId xmlns:p14="http://schemas.microsoft.com/office/powerpoint/2010/main" val="121705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baseline="0" dirty="0"/>
          </a:p>
        </p:txBody>
      </p:sp>
      <p:sp>
        <p:nvSpPr>
          <p:cNvPr id="4" name="Slide Number Placeholder 3"/>
          <p:cNvSpPr>
            <a:spLocks noGrp="1"/>
          </p:cNvSpPr>
          <p:nvPr>
            <p:ph type="sldNum" sz="quarter" idx="10"/>
          </p:nvPr>
        </p:nvSpPr>
        <p:spPr/>
        <p:txBody>
          <a:bodyPr/>
          <a:lstStyle/>
          <a:p>
            <a:fld id="{DD7A02F0-045E-4E38-AF05-36CD0E8B2D39}" type="slidenum">
              <a:rPr lang="en-US" smtClean="0"/>
              <a:t>1</a:t>
            </a:fld>
            <a:endParaRPr lang="en-US"/>
          </a:p>
        </p:txBody>
      </p:sp>
    </p:spTree>
    <p:extLst>
      <p:ext uri="{BB962C8B-B14F-4D97-AF65-F5344CB8AC3E}">
        <p14:creationId xmlns:p14="http://schemas.microsoft.com/office/powerpoint/2010/main" val="3127349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23</a:t>
            </a:fld>
            <a:endParaRPr lang="nl-NL"/>
          </a:p>
        </p:txBody>
      </p:sp>
    </p:spTree>
    <p:extLst>
      <p:ext uri="{BB962C8B-B14F-4D97-AF65-F5344CB8AC3E}">
        <p14:creationId xmlns:p14="http://schemas.microsoft.com/office/powerpoint/2010/main" val="1299783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24</a:t>
            </a:fld>
            <a:endParaRPr lang="nl-NL"/>
          </a:p>
        </p:txBody>
      </p:sp>
    </p:spTree>
    <p:extLst>
      <p:ext uri="{BB962C8B-B14F-4D97-AF65-F5344CB8AC3E}">
        <p14:creationId xmlns:p14="http://schemas.microsoft.com/office/powerpoint/2010/main" val="2518447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25</a:t>
            </a:fld>
            <a:endParaRPr lang="nl-NL"/>
          </a:p>
        </p:txBody>
      </p:sp>
    </p:spTree>
    <p:extLst>
      <p:ext uri="{BB962C8B-B14F-4D97-AF65-F5344CB8AC3E}">
        <p14:creationId xmlns:p14="http://schemas.microsoft.com/office/powerpoint/2010/main" val="3002853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2</a:t>
            </a:fld>
            <a:endParaRPr lang="nl-NL"/>
          </a:p>
        </p:txBody>
      </p:sp>
    </p:spTree>
    <p:extLst>
      <p:ext uri="{BB962C8B-B14F-4D97-AF65-F5344CB8AC3E}">
        <p14:creationId xmlns:p14="http://schemas.microsoft.com/office/powerpoint/2010/main" val="2723846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16</a:t>
            </a:fld>
            <a:endParaRPr lang="nl-NL"/>
          </a:p>
        </p:txBody>
      </p:sp>
    </p:spTree>
    <p:extLst>
      <p:ext uri="{BB962C8B-B14F-4D97-AF65-F5344CB8AC3E}">
        <p14:creationId xmlns:p14="http://schemas.microsoft.com/office/powerpoint/2010/main" val="54358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17</a:t>
            </a:fld>
            <a:endParaRPr lang="nl-NL"/>
          </a:p>
        </p:txBody>
      </p:sp>
    </p:spTree>
    <p:extLst>
      <p:ext uri="{BB962C8B-B14F-4D97-AF65-F5344CB8AC3E}">
        <p14:creationId xmlns:p14="http://schemas.microsoft.com/office/powerpoint/2010/main" val="1150190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18</a:t>
            </a:fld>
            <a:endParaRPr lang="nl-NL"/>
          </a:p>
        </p:txBody>
      </p:sp>
    </p:spTree>
    <p:extLst>
      <p:ext uri="{BB962C8B-B14F-4D97-AF65-F5344CB8AC3E}">
        <p14:creationId xmlns:p14="http://schemas.microsoft.com/office/powerpoint/2010/main" val="1982738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19</a:t>
            </a:fld>
            <a:endParaRPr lang="nl-NL"/>
          </a:p>
        </p:txBody>
      </p:sp>
    </p:spTree>
    <p:extLst>
      <p:ext uri="{BB962C8B-B14F-4D97-AF65-F5344CB8AC3E}">
        <p14:creationId xmlns:p14="http://schemas.microsoft.com/office/powerpoint/2010/main" val="3503105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20</a:t>
            </a:fld>
            <a:endParaRPr lang="nl-NL"/>
          </a:p>
        </p:txBody>
      </p:sp>
    </p:spTree>
    <p:extLst>
      <p:ext uri="{BB962C8B-B14F-4D97-AF65-F5344CB8AC3E}">
        <p14:creationId xmlns:p14="http://schemas.microsoft.com/office/powerpoint/2010/main" val="19024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21</a:t>
            </a:fld>
            <a:endParaRPr lang="nl-NL"/>
          </a:p>
        </p:txBody>
      </p:sp>
    </p:spTree>
    <p:extLst>
      <p:ext uri="{BB962C8B-B14F-4D97-AF65-F5344CB8AC3E}">
        <p14:creationId xmlns:p14="http://schemas.microsoft.com/office/powerpoint/2010/main" val="2944711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7B798FB6-8663-4C6B-9923-CEAA4E7BE819}" type="slidenum">
              <a:rPr lang="nl-NL" smtClean="0"/>
              <a:t>22</a:t>
            </a:fld>
            <a:endParaRPr lang="nl-NL"/>
          </a:p>
        </p:txBody>
      </p:sp>
    </p:spTree>
    <p:extLst>
      <p:ext uri="{BB962C8B-B14F-4D97-AF65-F5344CB8AC3E}">
        <p14:creationId xmlns:p14="http://schemas.microsoft.com/office/powerpoint/2010/main" val="12391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B1A4167B-2FBE-43F8-B064-4E9788FE6B8F}" type="datetime1">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78725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DD979C0F-EC10-41B9-95AA-F1CAED0064A5}" type="datetime1">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75329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4133C1C9-4342-4ECF-B3A7-B140BEB834E2}" type="datetime1">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21250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85C8DCAA-E2EC-44DC-9AE8-37F492B94E33}" type="datetime1">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1812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06CE9A-0B27-4AEB-B536-BC11DE029A46}" type="datetime1">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806532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404A06C9-2EA6-4723-97F4-48331A83A418}" type="datetime1">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1760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6E986D84-B021-412E-9275-8F2A57D70829}" type="datetime1">
              <a:rPr lang="nl-NL" smtClean="0"/>
              <a:t>18-3-2022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7682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97390E0B-E8D7-416B-95CA-99CF48AF655E}" type="datetime1">
              <a:rPr lang="nl-NL" smtClean="0"/>
              <a:t>18-3-2022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07948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A735E-427C-410D-ABFF-227402728DD0}" type="datetime1">
              <a:rPr lang="nl-NL" smtClean="0"/>
              <a:t>18-3-2022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52956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0A606D-0F79-4267-84AD-9B9AA23C6F73}" type="datetime1">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2123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2784A3-FD9F-4A0E-8790-2280A4EA2C4F}" type="datetime1">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5169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67517-1CE3-4922-9948-B40C31E3BFBA}" type="datetime1">
              <a:rPr lang="nl-NL" smtClean="0"/>
              <a:t>18-3-2022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0D994-7348-480F-9119-2828BA61F026}" type="slidenum">
              <a:rPr lang="nl-NL" smtClean="0"/>
              <a:t>‹#›</a:t>
            </a:fld>
            <a:endParaRPr lang="nl-NL"/>
          </a:p>
        </p:txBody>
      </p:sp>
    </p:spTree>
    <p:extLst>
      <p:ext uri="{BB962C8B-B14F-4D97-AF65-F5344CB8AC3E}">
        <p14:creationId xmlns:p14="http://schemas.microsoft.com/office/powerpoint/2010/main" val="253858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i.j.mosquera.valderrama@law.leidenuniv.n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papers.ssrn.com/sol3/results.cfm" TargetMode="External"/><Relationship Id="rId5" Type="http://schemas.openxmlformats.org/officeDocument/2006/relationships/hyperlink" Target="mailto:dewilde@law.eur.nl" TargetMode="External"/><Relationship Id="rId4" Type="http://schemas.openxmlformats.org/officeDocument/2006/relationships/hyperlink" Target="https://globtaxgov.weblog.leidenuniv.n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937" y="1122363"/>
            <a:ext cx="10138064" cy="1361064"/>
          </a:xfrm>
        </p:spPr>
        <p:txBody>
          <a:bodyPr>
            <a:normAutofit/>
          </a:bodyPr>
          <a:lstStyle/>
          <a:p>
            <a:pPr algn="l"/>
            <a:r>
              <a:rPr lang="nl-NL" sz="4400" b="1" dirty="0">
                <a:solidFill>
                  <a:srgbClr val="C00000"/>
                </a:solidFill>
              </a:rPr>
              <a:t>   </a:t>
            </a:r>
            <a:endParaRPr lang="en-US" sz="4400" b="1" dirty="0">
              <a:solidFill>
                <a:srgbClr val="C00000"/>
              </a:solidFill>
            </a:endParaRPr>
          </a:p>
        </p:txBody>
      </p:sp>
      <p:sp>
        <p:nvSpPr>
          <p:cNvPr id="3" name="Subtitle 2"/>
          <p:cNvSpPr>
            <a:spLocks noGrp="1"/>
          </p:cNvSpPr>
          <p:nvPr>
            <p:ph type="subTitle" idx="1"/>
          </p:nvPr>
        </p:nvSpPr>
        <p:spPr>
          <a:xfrm>
            <a:off x="1524000" y="2794317"/>
            <a:ext cx="9144000" cy="1434783"/>
          </a:xfrm>
        </p:spPr>
        <p:txBody>
          <a:bodyPr>
            <a:normAutofit/>
          </a:bodyPr>
          <a:lstStyle/>
          <a:p>
            <a:r>
              <a:rPr lang="nl-NL" sz="3600" b="1" dirty="0">
                <a:solidFill>
                  <a:srgbClr val="C00000"/>
                </a:solidFill>
              </a:rPr>
              <a:t>Brengt Pijler 2 (GLOBE) een eerlijk verdeling van belasting voor ontwikkelingslanden?</a:t>
            </a:r>
            <a:endParaRPr lang="en-US" sz="3600" b="1" dirty="0">
              <a:solidFill>
                <a:srgbClr val="C00000"/>
              </a:solidFill>
            </a:endParaRPr>
          </a:p>
        </p:txBody>
      </p:sp>
      <p:pic>
        <p:nvPicPr>
          <p:cNvPr id="4" name="Picture 3" descr="http://www.belastingwetenschap.nl/files/images/pen.1393949393.jpg"/>
          <p:cNvPicPr/>
          <p:nvPr/>
        </p:nvPicPr>
        <p:blipFill>
          <a:blip r:embed="rId3">
            <a:extLst>
              <a:ext uri="{28A0092B-C50C-407E-A947-70E740481C1C}">
                <a14:useLocalDpi xmlns:a14="http://schemas.microsoft.com/office/drawing/2010/main" val="0"/>
              </a:ext>
            </a:extLst>
          </a:blip>
          <a:srcRect/>
          <a:stretch>
            <a:fillRect/>
          </a:stretch>
        </p:blipFill>
        <p:spPr bwMode="auto">
          <a:xfrm>
            <a:off x="6183580" y="560243"/>
            <a:ext cx="5214258" cy="1361064"/>
          </a:xfrm>
          <a:prstGeom prst="rect">
            <a:avLst/>
          </a:prstGeom>
          <a:noFill/>
          <a:ln>
            <a:noFill/>
          </a:ln>
        </p:spPr>
      </p:pic>
      <p:sp>
        <p:nvSpPr>
          <p:cNvPr id="5" name="TextBox 4"/>
          <p:cNvSpPr txBox="1"/>
          <p:nvPr/>
        </p:nvSpPr>
        <p:spPr>
          <a:xfrm>
            <a:off x="8790709" y="6483927"/>
            <a:ext cx="3127663" cy="276999"/>
          </a:xfrm>
          <a:prstGeom prst="rect">
            <a:avLst/>
          </a:prstGeom>
          <a:noFill/>
        </p:spPr>
        <p:txBody>
          <a:bodyPr wrap="square" rtlCol="0">
            <a:spAutoFit/>
          </a:bodyPr>
          <a:lstStyle/>
          <a:p>
            <a:r>
              <a:rPr lang="nl-NL" sz="1200" dirty="0">
                <a:solidFill>
                  <a:srgbClr val="C00000"/>
                </a:solidFill>
              </a:rPr>
              <a:t>Vereniging voor Belastingwetenschap 2022</a:t>
            </a:r>
            <a:endParaRPr lang="en-US" sz="1200" dirty="0">
              <a:solidFill>
                <a:srgbClr val="C00000"/>
              </a:solidFill>
            </a:endParaRPr>
          </a:p>
        </p:txBody>
      </p:sp>
      <p:pic>
        <p:nvPicPr>
          <p:cNvPr id="8" name="Afbeelding 1" descr="vvBw logo web compact.png"/>
          <p:cNvPicPr/>
          <p:nvPr/>
        </p:nvPicPr>
        <p:blipFill>
          <a:blip r:embed="rId4"/>
          <a:stretch>
            <a:fillRect/>
          </a:stretch>
        </p:blipFill>
        <p:spPr>
          <a:xfrm>
            <a:off x="529937" y="247505"/>
            <a:ext cx="2743199" cy="1673802"/>
          </a:xfrm>
          <a:prstGeom prst="rect">
            <a:avLst/>
          </a:prstGeom>
        </p:spPr>
      </p:pic>
      <p:sp>
        <p:nvSpPr>
          <p:cNvPr id="6" name="Slide Number Placeholder 5">
            <a:extLst>
              <a:ext uri="{FF2B5EF4-FFF2-40B4-BE49-F238E27FC236}">
                <a16:creationId xmlns:a16="http://schemas.microsoft.com/office/drawing/2014/main" id="{196D95EC-7D22-4871-AAE8-7E2428FFF9F8}"/>
              </a:ext>
            </a:extLst>
          </p:cNvPr>
          <p:cNvSpPr>
            <a:spLocks noGrp="1"/>
          </p:cNvSpPr>
          <p:nvPr>
            <p:ph type="sldNum" sz="quarter" idx="12"/>
          </p:nvPr>
        </p:nvSpPr>
        <p:spPr/>
        <p:txBody>
          <a:bodyPr/>
          <a:lstStyle/>
          <a:p>
            <a:fld id="{D040D994-7348-480F-9119-2828BA61F026}" type="slidenum">
              <a:rPr lang="nl-NL" smtClean="0"/>
              <a:t>1</a:t>
            </a:fld>
            <a:endParaRPr lang="nl-NL"/>
          </a:p>
        </p:txBody>
      </p:sp>
    </p:spTree>
    <p:extLst>
      <p:ext uri="{BB962C8B-B14F-4D97-AF65-F5344CB8AC3E}">
        <p14:creationId xmlns:p14="http://schemas.microsoft.com/office/powerpoint/2010/main" val="1504323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1900" dirty="0"/>
              <a:t>What did the </a:t>
            </a:r>
            <a:r>
              <a:rPr lang="en-US" sz="1900" b="1" dirty="0"/>
              <a:t>2015 BEPS 1.0 </a:t>
            </a:r>
            <a:r>
              <a:rPr lang="en-US" sz="1900" dirty="0"/>
              <a:t>initiative bring to the developing world? (cont’d)</a:t>
            </a:r>
          </a:p>
          <a:p>
            <a:pPr lvl="1"/>
            <a:r>
              <a:rPr lang="en-US" sz="1900" dirty="0"/>
              <a:t>The BEPS initiative refers to the concept of taxation at the </a:t>
            </a:r>
            <a:r>
              <a:rPr lang="en-US" sz="1900" b="1" dirty="0"/>
              <a:t>location of value creation</a:t>
            </a:r>
            <a:r>
              <a:rPr lang="en-US" sz="1900" dirty="0"/>
              <a:t>. </a:t>
            </a:r>
          </a:p>
          <a:p>
            <a:pPr lvl="2"/>
            <a:r>
              <a:rPr lang="en-US" sz="1700" dirty="0"/>
              <a:t>The supply-side oriented tax base distribution system under the post-BEPS transfer pricing paradigm, however, allots the tax base predominantly to those countries in which the firm’s functions that are performed are of a non-routine nature rather than routine with the former being considered to create the greater amount of value. </a:t>
            </a:r>
          </a:p>
          <a:p>
            <a:pPr lvl="2"/>
            <a:r>
              <a:rPr lang="en-US" sz="1700" dirty="0"/>
              <a:t>In addition, the objective of the anti-treaty shopping approaches implemented under the BEPS initiative seems to be addressing tax-induced inter-positioning of shell companies while the presence of economic substance – functions performed in transfer pricing terminology – in the respective hub jurisdiction abroad appears to subsequently require the developing world to waive their source taxing rights. </a:t>
            </a:r>
          </a:p>
          <a:p>
            <a:pPr lvl="2"/>
            <a:r>
              <a:rPr lang="en-US" sz="1700" dirty="0"/>
              <a:t>Moreover, the 2015 BEPS initiative does not address those issues involving the company tax base’s elasticity in relation to non-scarce routine activity and the incentives these generate for the developing world to mutually compete for investment in production activities, manufacturing activities, and natural resource extraction activities via tax incentive regimes.</a:t>
            </a:r>
          </a:p>
          <a:p>
            <a:pPr lvl="2"/>
            <a:r>
              <a:rPr lang="en-US" sz="1700" dirty="0"/>
              <a:t>The BEPS initiative also does not discuss issues involving capital gains tax avoidance.</a:t>
            </a:r>
          </a:p>
        </p:txBody>
      </p:sp>
      <p:sp>
        <p:nvSpPr>
          <p:cNvPr id="4" name="Slide Number Placeholder 3">
            <a:extLst>
              <a:ext uri="{FF2B5EF4-FFF2-40B4-BE49-F238E27FC236}">
                <a16:creationId xmlns:a16="http://schemas.microsoft.com/office/drawing/2014/main" id="{B021A440-1F6B-46F5-8203-F7C404F9DAD9}"/>
              </a:ext>
            </a:extLst>
          </p:cNvPr>
          <p:cNvSpPr>
            <a:spLocks noGrp="1"/>
          </p:cNvSpPr>
          <p:nvPr>
            <p:ph type="sldNum" sz="quarter" idx="12"/>
          </p:nvPr>
        </p:nvSpPr>
        <p:spPr/>
        <p:txBody>
          <a:bodyPr/>
          <a:lstStyle/>
          <a:p>
            <a:fld id="{D040D994-7348-480F-9119-2828BA61F026}" type="slidenum">
              <a:rPr lang="nl-NL" smtClean="0"/>
              <a:t>10</a:t>
            </a:fld>
            <a:endParaRPr lang="nl-NL"/>
          </a:p>
        </p:txBody>
      </p:sp>
    </p:spTree>
    <p:extLst>
      <p:ext uri="{BB962C8B-B14F-4D97-AF65-F5344CB8AC3E}">
        <p14:creationId xmlns:p14="http://schemas.microsoft.com/office/powerpoint/2010/main" val="393624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200" dirty="0"/>
              <a:t>What does the </a:t>
            </a:r>
            <a:r>
              <a:rPr lang="en-US" sz="2200" b="1" dirty="0"/>
              <a:t>2020 BEPS 2.0 </a:t>
            </a:r>
            <a:r>
              <a:rPr lang="en-US" sz="2200" dirty="0"/>
              <a:t>initiative bring to the developing world? </a:t>
            </a:r>
          </a:p>
          <a:p>
            <a:pPr lvl="1"/>
            <a:r>
              <a:rPr lang="en-US" sz="2200" b="1" dirty="0"/>
              <a:t>Pillar One </a:t>
            </a:r>
            <a:r>
              <a:rPr lang="en-US" sz="2200" dirty="0"/>
              <a:t>envisages tax base redivision towards market jurisdictions and user jurisdictions for, basically, the top 100 largest companies worldwide, i.e. away from the supply-side oriented transfer pricing paradigm currently in place to a demand-side oriented, destination based – it seems, formulaic tax based redivision approach in company taxation. </a:t>
            </a:r>
          </a:p>
          <a:p>
            <a:pPr lvl="1"/>
            <a:r>
              <a:rPr lang="en-US" sz="2200" dirty="0"/>
              <a:t>There is also much uncertainty, though, from the location of taxation under the envisaged new nexus, apportionment rules, and the double tax relief system to the political willingness when ultimately actually changing the company tax paradigm.</a:t>
            </a:r>
          </a:p>
          <a:p>
            <a:pPr lvl="1"/>
            <a:r>
              <a:rPr lang="en-US" sz="2200" dirty="0"/>
              <a:t>In the meanwhile, there is pressure to rollback any digital services taxes put in place in countries on a unilateral basis. </a:t>
            </a:r>
          </a:p>
          <a:p>
            <a:r>
              <a:rPr lang="en-US" sz="2200" dirty="0"/>
              <a:t>It </a:t>
            </a:r>
            <a:r>
              <a:rPr lang="en-US" sz="2200" b="1" dirty="0"/>
              <a:t>remains to be seen </a:t>
            </a:r>
            <a:r>
              <a:rPr lang="en-US" sz="2200" dirty="0"/>
              <a:t>where we will end-up there and whether this will eventually improve the positions of developing countries. </a:t>
            </a:r>
          </a:p>
        </p:txBody>
      </p:sp>
      <p:pic>
        <p:nvPicPr>
          <p:cNvPr id="5" name="Afbeelding 1" descr="vvBw logo web compact.png">
            <a:extLst>
              <a:ext uri="{FF2B5EF4-FFF2-40B4-BE49-F238E27FC236}">
                <a16:creationId xmlns:a16="http://schemas.microsoft.com/office/drawing/2014/main" id="{2CE44B70-0765-498F-BC58-EE503AAF17AF}"/>
              </a:ext>
            </a:extLst>
          </p:cNvPr>
          <p:cNvPicPr/>
          <p:nvPr/>
        </p:nvPicPr>
        <p:blipFill>
          <a:blip r:embed="rId2"/>
          <a:stretch>
            <a:fillRect/>
          </a:stretch>
        </p:blipFill>
        <p:spPr>
          <a:xfrm>
            <a:off x="9971809" y="5817174"/>
            <a:ext cx="1686791" cy="936047"/>
          </a:xfrm>
          <a:prstGeom prst="rect">
            <a:avLst/>
          </a:prstGeom>
        </p:spPr>
      </p:pic>
      <p:sp>
        <p:nvSpPr>
          <p:cNvPr id="4" name="Slide Number Placeholder 3">
            <a:extLst>
              <a:ext uri="{FF2B5EF4-FFF2-40B4-BE49-F238E27FC236}">
                <a16:creationId xmlns:a16="http://schemas.microsoft.com/office/drawing/2014/main" id="{1D154414-2E91-48B0-BD41-AD8B356A7DD5}"/>
              </a:ext>
            </a:extLst>
          </p:cNvPr>
          <p:cNvSpPr>
            <a:spLocks noGrp="1"/>
          </p:cNvSpPr>
          <p:nvPr>
            <p:ph type="sldNum" sz="quarter" idx="12"/>
          </p:nvPr>
        </p:nvSpPr>
        <p:spPr/>
        <p:txBody>
          <a:bodyPr/>
          <a:lstStyle/>
          <a:p>
            <a:fld id="{D040D994-7348-480F-9119-2828BA61F026}" type="slidenum">
              <a:rPr lang="nl-NL" smtClean="0"/>
              <a:t>11</a:t>
            </a:fld>
            <a:endParaRPr lang="nl-NL"/>
          </a:p>
        </p:txBody>
      </p:sp>
    </p:spTree>
    <p:extLst>
      <p:ext uri="{BB962C8B-B14F-4D97-AF65-F5344CB8AC3E}">
        <p14:creationId xmlns:p14="http://schemas.microsoft.com/office/powerpoint/2010/main" val="353654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200" dirty="0"/>
              <a:t>What does the </a:t>
            </a:r>
            <a:r>
              <a:rPr lang="en-US" sz="2200" b="1" dirty="0"/>
              <a:t>2020 BEPS 2.0 </a:t>
            </a:r>
            <a:r>
              <a:rPr lang="en-US" sz="2200" dirty="0"/>
              <a:t>initiative bring to the developing world? (cont’d)</a:t>
            </a:r>
          </a:p>
          <a:p>
            <a:pPr lvl="1"/>
            <a:r>
              <a:rPr lang="en-US" sz="2200" b="1" dirty="0"/>
              <a:t>Pillar Two </a:t>
            </a:r>
            <a:r>
              <a:rPr lang="en-US" sz="2200" dirty="0"/>
              <a:t>envisages establishing a set limit in country tax competition possibilities by putting in multilaterally agreed limitations on them via a minimum company tax rate of 15% and top-up taxation to the minimum in the multinational firm’s home country (which are generally developed countries), i.e. to the extent that other countries do not adhere to the new minimum tax paradigm. </a:t>
            </a:r>
          </a:p>
          <a:p>
            <a:pPr lvl="1"/>
            <a:r>
              <a:rPr lang="en-US" sz="2200" dirty="0"/>
              <a:t>Again, there is much uncertainty, though, from the prospect of how the global Pillar Two system will interplay with company tax systems worldwide, for instance, regarding the question of whether the tax treaties in place will actually allow for an effectuation of the top-up taxation system. </a:t>
            </a:r>
          </a:p>
          <a:p>
            <a:pPr lvl="1"/>
            <a:r>
              <a:rPr lang="en-US" sz="2200" dirty="0"/>
              <a:t>Moreover, it seems that the envisaged two-Pillar system will be rather </a:t>
            </a:r>
            <a:r>
              <a:rPr lang="en-US" sz="2200" b="1" dirty="0"/>
              <a:t>complex to administer</a:t>
            </a:r>
            <a:r>
              <a:rPr lang="en-US" sz="2200" dirty="0"/>
              <a:t>, which is something that also does not appear to be particularly helpful considering matters from the perspective of the capacity-scarce realities in a typical developing country’s revenue administration.</a:t>
            </a:r>
          </a:p>
        </p:txBody>
      </p:sp>
      <p:sp>
        <p:nvSpPr>
          <p:cNvPr id="4" name="Slide Number Placeholder 3">
            <a:extLst>
              <a:ext uri="{FF2B5EF4-FFF2-40B4-BE49-F238E27FC236}">
                <a16:creationId xmlns:a16="http://schemas.microsoft.com/office/drawing/2014/main" id="{42CE6D52-C9BC-40FC-A984-9F43416637D6}"/>
              </a:ext>
            </a:extLst>
          </p:cNvPr>
          <p:cNvSpPr>
            <a:spLocks noGrp="1"/>
          </p:cNvSpPr>
          <p:nvPr>
            <p:ph type="sldNum" sz="quarter" idx="12"/>
          </p:nvPr>
        </p:nvSpPr>
        <p:spPr/>
        <p:txBody>
          <a:bodyPr/>
          <a:lstStyle/>
          <a:p>
            <a:fld id="{D040D994-7348-480F-9119-2828BA61F026}" type="slidenum">
              <a:rPr lang="nl-NL" smtClean="0"/>
              <a:t>12</a:t>
            </a:fld>
            <a:endParaRPr lang="nl-NL"/>
          </a:p>
        </p:txBody>
      </p:sp>
    </p:spTree>
    <p:extLst>
      <p:ext uri="{BB962C8B-B14F-4D97-AF65-F5344CB8AC3E}">
        <p14:creationId xmlns:p14="http://schemas.microsoft.com/office/powerpoint/2010/main" val="262815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400" dirty="0"/>
              <a:t>What does the </a:t>
            </a:r>
            <a:r>
              <a:rPr lang="en-US" sz="2400" b="1" dirty="0"/>
              <a:t>2020 BEPS 2.0 </a:t>
            </a:r>
            <a:r>
              <a:rPr lang="en-US" sz="2400" dirty="0"/>
              <a:t>initiative bring to the developing world? (cont’d)</a:t>
            </a:r>
          </a:p>
          <a:p>
            <a:pPr lvl="1"/>
            <a:r>
              <a:rPr lang="en-US" dirty="0"/>
              <a:t>In addition, one may ask whether the envisaged mandatory </a:t>
            </a:r>
            <a:r>
              <a:rPr lang="en-US" b="1" dirty="0"/>
              <a:t>dispute settlement </a:t>
            </a:r>
            <a:r>
              <a:rPr lang="en-US" dirty="0"/>
              <a:t>mechanisms via binding arbitration processes would ultimately effectively consider the needs of the developing world.</a:t>
            </a:r>
          </a:p>
          <a:p>
            <a:pPr lvl="1"/>
            <a:r>
              <a:rPr lang="en-US" dirty="0"/>
              <a:t>It should be noted in this context that some issues in this regard may be observed, for instance, in relation to developing </a:t>
            </a:r>
            <a:r>
              <a:rPr lang="en-US" b="1" dirty="0"/>
              <a:t>country representation </a:t>
            </a:r>
            <a:r>
              <a:rPr lang="en-US" dirty="0"/>
              <a:t>in any envisaged arbitration bodies and any succeeding sovereignty matters. This is particularly valid considering some potentially involved surrendering or circumventing of roles for national court systems to adjudicate disputes in this area. These matters formed reasons for Nigeria and Kenya, vocal African countries within the Inclusive Framework, we understand, to not subscribe to the political commitment on the envisaged two pillar approach.</a:t>
            </a:r>
          </a:p>
        </p:txBody>
      </p:sp>
      <p:pic>
        <p:nvPicPr>
          <p:cNvPr id="4" name="Afbeelding 1" descr="vvBw logo web compact.png">
            <a:extLst>
              <a:ext uri="{FF2B5EF4-FFF2-40B4-BE49-F238E27FC236}">
                <a16:creationId xmlns:a16="http://schemas.microsoft.com/office/drawing/2014/main" id="{5EDD12AD-682A-4AA1-AE02-52B445B1C8B8}"/>
              </a:ext>
            </a:extLst>
          </p:cNvPr>
          <p:cNvPicPr/>
          <p:nvPr/>
        </p:nvPicPr>
        <p:blipFill>
          <a:blip r:embed="rId2"/>
          <a:stretch>
            <a:fillRect/>
          </a:stretch>
        </p:blipFill>
        <p:spPr>
          <a:xfrm>
            <a:off x="9971809" y="5893374"/>
            <a:ext cx="1686791" cy="936047"/>
          </a:xfrm>
          <a:prstGeom prst="rect">
            <a:avLst/>
          </a:prstGeom>
        </p:spPr>
      </p:pic>
      <p:sp>
        <p:nvSpPr>
          <p:cNvPr id="5" name="Slide Number Placeholder 4">
            <a:extLst>
              <a:ext uri="{FF2B5EF4-FFF2-40B4-BE49-F238E27FC236}">
                <a16:creationId xmlns:a16="http://schemas.microsoft.com/office/drawing/2014/main" id="{9F1D0993-8BC0-4173-99E1-66A8120AA96D}"/>
              </a:ext>
            </a:extLst>
          </p:cNvPr>
          <p:cNvSpPr>
            <a:spLocks noGrp="1"/>
          </p:cNvSpPr>
          <p:nvPr>
            <p:ph type="sldNum" sz="quarter" idx="12"/>
          </p:nvPr>
        </p:nvSpPr>
        <p:spPr/>
        <p:txBody>
          <a:bodyPr/>
          <a:lstStyle/>
          <a:p>
            <a:fld id="{D040D994-7348-480F-9119-2828BA61F026}" type="slidenum">
              <a:rPr lang="nl-NL" smtClean="0"/>
              <a:t>13</a:t>
            </a:fld>
            <a:endParaRPr lang="nl-NL"/>
          </a:p>
        </p:txBody>
      </p:sp>
    </p:spTree>
    <p:extLst>
      <p:ext uri="{BB962C8B-B14F-4D97-AF65-F5344CB8AC3E}">
        <p14:creationId xmlns:p14="http://schemas.microsoft.com/office/powerpoint/2010/main" val="191322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dirty="0"/>
              <a:t>It is paramount to enhance the effectiveness of the revenue administrations of low-income countries</a:t>
            </a:r>
          </a:p>
          <a:p>
            <a:pPr lvl="1"/>
            <a:r>
              <a:rPr lang="en-US" sz="2800" dirty="0"/>
              <a:t>Engaging in further </a:t>
            </a:r>
            <a:r>
              <a:rPr lang="en-US" sz="2800" b="1" dirty="0"/>
              <a:t>investment in capacity building and human resource development </a:t>
            </a:r>
          </a:p>
          <a:p>
            <a:pPr lvl="1"/>
            <a:r>
              <a:rPr lang="en-US" sz="2800" dirty="0"/>
              <a:t>Furthering the </a:t>
            </a:r>
            <a:r>
              <a:rPr lang="en-US" sz="2800" b="1" dirty="0"/>
              <a:t>enhancement of the robustness of low-income countries’ company tax systems</a:t>
            </a:r>
            <a:r>
              <a:rPr lang="en-US" sz="2800" dirty="0"/>
              <a:t>, </a:t>
            </a:r>
          </a:p>
          <a:p>
            <a:pPr lvl="1"/>
            <a:r>
              <a:rPr lang="en-US" sz="2800" dirty="0"/>
              <a:t>Engaging in treaty negotiations and entering into any bilateral or multilateral </a:t>
            </a:r>
            <a:r>
              <a:rPr lang="en-US" sz="2800" b="1" dirty="0"/>
              <a:t>tax treaties </a:t>
            </a:r>
            <a:r>
              <a:rPr lang="en-US" sz="2800" dirty="0"/>
              <a:t>should be </a:t>
            </a:r>
            <a:r>
              <a:rPr lang="en-US" sz="2800" b="1" dirty="0"/>
              <a:t>approached only after careful and due consideration</a:t>
            </a:r>
            <a:r>
              <a:rPr lang="en-US" sz="2800" dirty="0"/>
              <a:t>. </a:t>
            </a:r>
          </a:p>
        </p:txBody>
      </p:sp>
      <p:sp>
        <p:nvSpPr>
          <p:cNvPr id="4" name="Slide Number Placeholder 3">
            <a:extLst>
              <a:ext uri="{FF2B5EF4-FFF2-40B4-BE49-F238E27FC236}">
                <a16:creationId xmlns:a16="http://schemas.microsoft.com/office/drawing/2014/main" id="{B63051DD-A43B-4B86-8AEC-D866F4C5E94C}"/>
              </a:ext>
            </a:extLst>
          </p:cNvPr>
          <p:cNvSpPr>
            <a:spLocks noGrp="1"/>
          </p:cNvSpPr>
          <p:nvPr>
            <p:ph type="sldNum" sz="quarter" idx="12"/>
          </p:nvPr>
        </p:nvSpPr>
        <p:spPr/>
        <p:txBody>
          <a:bodyPr/>
          <a:lstStyle/>
          <a:p>
            <a:fld id="{D040D994-7348-480F-9119-2828BA61F026}" type="slidenum">
              <a:rPr lang="nl-NL" smtClean="0"/>
              <a:t>14</a:t>
            </a:fld>
            <a:endParaRPr lang="nl-NL"/>
          </a:p>
        </p:txBody>
      </p:sp>
    </p:spTree>
    <p:extLst>
      <p:ext uri="{BB962C8B-B14F-4D97-AF65-F5344CB8AC3E}">
        <p14:creationId xmlns:p14="http://schemas.microsoft.com/office/powerpoint/2010/main" val="126516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a:xfrm>
            <a:off x="838200" y="1531711"/>
            <a:ext cx="10515600" cy="4351338"/>
          </a:xfrm>
        </p:spPr>
        <p:txBody>
          <a:bodyPr>
            <a:noAutofit/>
          </a:bodyPr>
          <a:lstStyle/>
          <a:p>
            <a:r>
              <a:rPr lang="en-US" dirty="0"/>
              <a:t>Of what relevance is the BEPS 2.0 political agreements of 1 July 2021 and 8 October 2021 and the discussions concerning the digital services taxes – </a:t>
            </a:r>
            <a:r>
              <a:rPr lang="en-US" b="1" dirty="0"/>
              <a:t>Discussion</a:t>
            </a:r>
          </a:p>
          <a:p>
            <a:pPr marL="0" indent="0">
              <a:buNone/>
            </a:pPr>
            <a:endParaRPr lang="en-US" b="1" dirty="0"/>
          </a:p>
          <a:p>
            <a:pPr lvl="1"/>
            <a:r>
              <a:rPr lang="en-US" sz="2800" dirty="0"/>
              <a:t>‘a </a:t>
            </a:r>
            <a:r>
              <a:rPr lang="en-US" sz="2800" b="1" dirty="0"/>
              <a:t>global holistic solution </a:t>
            </a:r>
            <a:r>
              <a:rPr lang="en-US" sz="2800" dirty="0"/>
              <a:t>under the BEPS Inclusive Framework may prove more effective in the long run, however at present, DSTs may be the only solution to temporarily prevent </a:t>
            </a:r>
            <a:r>
              <a:rPr lang="en-US" sz="2800" dirty="0" err="1"/>
              <a:t>haemorrhaging</a:t>
            </a:r>
            <a:r>
              <a:rPr lang="en-US" sz="2800" dirty="0"/>
              <a:t> of much needed revenue which is derived from digital business activities arising from African States’</a:t>
            </a:r>
          </a:p>
          <a:p>
            <a:pPr lvl="1"/>
            <a:endParaRPr lang="en-US" sz="2800" dirty="0"/>
          </a:p>
          <a:p>
            <a:pPr lvl="1"/>
            <a:r>
              <a:rPr lang="en-US" sz="2800" dirty="0"/>
              <a:t>Something worthwhile to consider in this regard is joining forces, i.e. </a:t>
            </a:r>
            <a:r>
              <a:rPr lang="en-US" sz="2800" b="1" dirty="0"/>
              <a:t>regional collaboration</a:t>
            </a:r>
            <a:r>
              <a:rPr lang="en-US" dirty="0"/>
              <a:t>. </a:t>
            </a:r>
          </a:p>
        </p:txBody>
      </p:sp>
      <p:sp>
        <p:nvSpPr>
          <p:cNvPr id="4" name="Slide Number Placeholder 3">
            <a:extLst>
              <a:ext uri="{FF2B5EF4-FFF2-40B4-BE49-F238E27FC236}">
                <a16:creationId xmlns:a16="http://schemas.microsoft.com/office/drawing/2014/main" id="{AFB303AD-9415-40D9-A860-2D24D6376029}"/>
              </a:ext>
            </a:extLst>
          </p:cNvPr>
          <p:cNvSpPr>
            <a:spLocks noGrp="1"/>
          </p:cNvSpPr>
          <p:nvPr>
            <p:ph type="sldNum" sz="quarter" idx="12"/>
          </p:nvPr>
        </p:nvSpPr>
        <p:spPr/>
        <p:txBody>
          <a:bodyPr/>
          <a:lstStyle/>
          <a:p>
            <a:fld id="{D040D994-7348-480F-9119-2828BA61F026}" type="slidenum">
              <a:rPr lang="nl-NL" smtClean="0"/>
              <a:t>15</a:t>
            </a:fld>
            <a:endParaRPr lang="nl-NL"/>
          </a:p>
        </p:txBody>
      </p:sp>
    </p:spTree>
    <p:extLst>
      <p:ext uri="{BB962C8B-B14F-4D97-AF65-F5344CB8AC3E}">
        <p14:creationId xmlns:p14="http://schemas.microsoft.com/office/powerpoint/2010/main" val="200593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a:xfrm>
            <a:off x="838200" y="1556657"/>
            <a:ext cx="10515600" cy="4620306"/>
          </a:xfrm>
        </p:spPr>
        <p:txBody>
          <a:bodyPr>
            <a:noAutofit/>
          </a:bodyPr>
          <a:lstStyle/>
          <a:p>
            <a:r>
              <a:rPr lang="en-US" dirty="0"/>
              <a:t>Of what relevance is the BEPS 2.0 political agreements of 1 July 2021 and 8 October 2021 and the discussions concerning the digital services taxes – </a:t>
            </a:r>
            <a:r>
              <a:rPr lang="en-US" b="1" dirty="0"/>
              <a:t>Discussion</a:t>
            </a:r>
          </a:p>
          <a:p>
            <a:pPr lvl="1"/>
            <a:endParaRPr lang="en-US" sz="2800" dirty="0"/>
          </a:p>
          <a:p>
            <a:pPr lvl="1"/>
            <a:r>
              <a:rPr lang="en-US" sz="2800" b="1" dirty="0"/>
              <a:t>Regional multilateralism </a:t>
            </a:r>
            <a:r>
              <a:rPr lang="en-US" sz="2800" dirty="0"/>
              <a:t>in tax matters might ease tax competition pressures in relation to routine investment directed into the continent</a:t>
            </a:r>
          </a:p>
          <a:p>
            <a:pPr lvl="1"/>
            <a:endParaRPr lang="en-US" sz="2800" dirty="0"/>
          </a:p>
          <a:p>
            <a:pPr lvl="1"/>
            <a:r>
              <a:rPr lang="en-US" sz="2800" dirty="0"/>
              <a:t>Under such a </a:t>
            </a:r>
            <a:r>
              <a:rPr lang="en-US" sz="2800" b="1" dirty="0"/>
              <a:t>regional coordination of tax incentive regimes</a:t>
            </a:r>
            <a:r>
              <a:rPr lang="en-US" sz="2800" dirty="0"/>
              <a:t>, any effective tax rate coordination would pushback regional spillover effects. </a:t>
            </a:r>
          </a:p>
        </p:txBody>
      </p:sp>
      <p:sp>
        <p:nvSpPr>
          <p:cNvPr id="4" name="Slide Number Placeholder 3">
            <a:extLst>
              <a:ext uri="{FF2B5EF4-FFF2-40B4-BE49-F238E27FC236}">
                <a16:creationId xmlns:a16="http://schemas.microsoft.com/office/drawing/2014/main" id="{84A0C6D1-A87A-4075-B721-9C2E1EA07611}"/>
              </a:ext>
            </a:extLst>
          </p:cNvPr>
          <p:cNvSpPr>
            <a:spLocks noGrp="1"/>
          </p:cNvSpPr>
          <p:nvPr>
            <p:ph type="sldNum" sz="quarter" idx="12"/>
          </p:nvPr>
        </p:nvSpPr>
        <p:spPr/>
        <p:txBody>
          <a:bodyPr/>
          <a:lstStyle/>
          <a:p>
            <a:fld id="{D040D994-7348-480F-9119-2828BA61F026}" type="slidenum">
              <a:rPr lang="nl-NL" smtClean="0"/>
              <a:t>16</a:t>
            </a:fld>
            <a:endParaRPr lang="nl-NL"/>
          </a:p>
        </p:txBody>
      </p:sp>
    </p:spTree>
    <p:extLst>
      <p:ext uri="{BB962C8B-B14F-4D97-AF65-F5344CB8AC3E}">
        <p14:creationId xmlns:p14="http://schemas.microsoft.com/office/powerpoint/2010/main" val="2321221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1900" dirty="0"/>
              <a:t>Concerning </a:t>
            </a:r>
            <a:r>
              <a:rPr lang="en-US" sz="1900" b="1" dirty="0"/>
              <a:t>policy approaches </a:t>
            </a:r>
            <a:r>
              <a:rPr lang="en-US" sz="1900" dirty="0"/>
              <a:t>in relation to Pillars One and Two and the digital services taxes alternative, our intuition would be to introduce a combined tax policy approach in the following manner.</a:t>
            </a:r>
          </a:p>
          <a:p>
            <a:r>
              <a:rPr lang="en-US" sz="1900" dirty="0"/>
              <a:t>The objective to be secured in this context would be to:</a:t>
            </a:r>
          </a:p>
          <a:p>
            <a:pPr lvl="1"/>
            <a:r>
              <a:rPr lang="en-US" sz="1900" dirty="0"/>
              <a:t>(i) maintain and/or attract FDI influx while </a:t>
            </a:r>
          </a:p>
          <a:p>
            <a:pPr lvl="1"/>
            <a:r>
              <a:rPr lang="en-US" sz="1900" dirty="0"/>
              <a:t>(ii) devising ways and means to further securing sustainable revenue mobilization policies. </a:t>
            </a:r>
          </a:p>
          <a:p>
            <a:r>
              <a:rPr lang="en-US" sz="1900" dirty="0"/>
              <a:t>The first objective could be pursued by </a:t>
            </a:r>
            <a:r>
              <a:rPr lang="en-US" sz="1900" b="1" dirty="0"/>
              <a:t>prudently continuing to compete for investment </a:t>
            </a:r>
            <a:r>
              <a:rPr lang="en-US" sz="1900" dirty="0"/>
              <a:t>to the extent possible, however, on a regionally coordinated basis. </a:t>
            </a:r>
          </a:p>
          <a:p>
            <a:r>
              <a:rPr lang="en-US" sz="1900" dirty="0"/>
              <a:t>The second objective could be addressed by </a:t>
            </a:r>
            <a:r>
              <a:rPr lang="en-US" sz="1900" b="1" dirty="0"/>
              <a:t>furthering the market-based tax base division agenda </a:t>
            </a:r>
            <a:r>
              <a:rPr lang="en-US" sz="1900" dirty="0"/>
              <a:t>that has emerged in recent years along with the spread of digital services taxes and in consideration of developments towards the construction of the Amount A concept in Pillar One and, of course, transparency. </a:t>
            </a:r>
          </a:p>
          <a:p>
            <a:r>
              <a:rPr lang="en-US" sz="1900" b="1" dirty="0"/>
              <a:t>Transparency, information sharing, and international mutual administrative assistance</a:t>
            </a:r>
            <a:r>
              <a:rPr lang="en-US" sz="1900" dirty="0"/>
              <a:t>, for instance, in transfer pricing, are key, and ‘having a crucial role to play in helping African governments stem illicit financial flows and increase domestic revenue </a:t>
            </a:r>
            <a:r>
              <a:rPr lang="en-US" sz="1900" dirty="0" err="1"/>
              <a:t>mobilisation</a:t>
            </a:r>
            <a:r>
              <a:rPr lang="en-US" sz="1900" dirty="0"/>
              <a:t>’</a:t>
            </a:r>
          </a:p>
        </p:txBody>
      </p:sp>
      <p:sp>
        <p:nvSpPr>
          <p:cNvPr id="4" name="Slide Number Placeholder 3">
            <a:extLst>
              <a:ext uri="{FF2B5EF4-FFF2-40B4-BE49-F238E27FC236}">
                <a16:creationId xmlns:a16="http://schemas.microsoft.com/office/drawing/2014/main" id="{09A6D88A-93D7-4724-8A6F-DD2087A67C49}"/>
              </a:ext>
            </a:extLst>
          </p:cNvPr>
          <p:cNvSpPr>
            <a:spLocks noGrp="1"/>
          </p:cNvSpPr>
          <p:nvPr>
            <p:ph type="sldNum" sz="quarter" idx="12"/>
          </p:nvPr>
        </p:nvSpPr>
        <p:spPr/>
        <p:txBody>
          <a:bodyPr/>
          <a:lstStyle/>
          <a:p>
            <a:fld id="{D040D994-7348-480F-9119-2828BA61F026}" type="slidenum">
              <a:rPr lang="nl-NL" smtClean="0"/>
              <a:t>17</a:t>
            </a:fld>
            <a:endParaRPr lang="nl-NL"/>
          </a:p>
        </p:txBody>
      </p:sp>
    </p:spTree>
    <p:extLst>
      <p:ext uri="{BB962C8B-B14F-4D97-AF65-F5344CB8AC3E}">
        <p14:creationId xmlns:p14="http://schemas.microsoft.com/office/powerpoint/2010/main" val="706665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200" b="1" dirty="0"/>
              <a:t>Ad (i)</a:t>
            </a:r>
            <a:r>
              <a:rPr lang="en-US" sz="2200" dirty="0"/>
              <a:t>. The first objective of attracting and maintaining domestic investment could perhaps be achieved via optimal utilization of the scope and opportunity available in the Pillar Two system under the </a:t>
            </a:r>
            <a:r>
              <a:rPr lang="en-US" sz="2200" b="1" dirty="0"/>
              <a:t>formulaic substance carve out </a:t>
            </a:r>
            <a:r>
              <a:rPr lang="en-US" sz="2200" dirty="0"/>
              <a:t>and the de minimis exception to continue competing for investment via incentive regimes, though prudently and on a coordinated regional basis. </a:t>
            </a:r>
          </a:p>
          <a:p>
            <a:r>
              <a:rPr lang="en-US" sz="2200" dirty="0"/>
              <a:t>A worthwhile approach to be taken here could and perhaps should be on a region-wide collaborative basis whereby the developing countries involved gradually and jointly rollback their incentive regimes in a coordinated and prudent manner towards the meeting of the global minimum tax rate under Pillar Two. The process embarked upon would need to be in alignment with the transition period granted under the statement of 8 October 2021 to secure that revenue stream flows to the respective country rather than the multinational firm’s home country under the envisaged income inclusion rule under Pillar Two. </a:t>
            </a:r>
          </a:p>
        </p:txBody>
      </p:sp>
      <p:pic>
        <p:nvPicPr>
          <p:cNvPr id="4" name="Afbeelding 1" descr="vvBw logo web compact.png">
            <a:extLst>
              <a:ext uri="{FF2B5EF4-FFF2-40B4-BE49-F238E27FC236}">
                <a16:creationId xmlns:a16="http://schemas.microsoft.com/office/drawing/2014/main" id="{D175F332-86F7-4A6F-AEC9-23821E72DA9A}"/>
              </a:ext>
            </a:extLst>
          </p:cNvPr>
          <p:cNvPicPr/>
          <p:nvPr/>
        </p:nvPicPr>
        <p:blipFill>
          <a:blip r:embed="rId3"/>
          <a:stretch>
            <a:fillRect/>
          </a:stretch>
        </p:blipFill>
        <p:spPr>
          <a:xfrm>
            <a:off x="9122723" y="5936916"/>
            <a:ext cx="1686791" cy="936047"/>
          </a:xfrm>
          <a:prstGeom prst="rect">
            <a:avLst/>
          </a:prstGeom>
        </p:spPr>
      </p:pic>
      <p:sp>
        <p:nvSpPr>
          <p:cNvPr id="5" name="Slide Number Placeholder 4">
            <a:extLst>
              <a:ext uri="{FF2B5EF4-FFF2-40B4-BE49-F238E27FC236}">
                <a16:creationId xmlns:a16="http://schemas.microsoft.com/office/drawing/2014/main" id="{6042F6A3-D021-4182-AD63-DA845244C06E}"/>
              </a:ext>
            </a:extLst>
          </p:cNvPr>
          <p:cNvSpPr>
            <a:spLocks noGrp="1"/>
          </p:cNvSpPr>
          <p:nvPr>
            <p:ph type="sldNum" sz="quarter" idx="12"/>
          </p:nvPr>
        </p:nvSpPr>
        <p:spPr/>
        <p:txBody>
          <a:bodyPr/>
          <a:lstStyle/>
          <a:p>
            <a:fld id="{D040D994-7348-480F-9119-2828BA61F026}" type="slidenum">
              <a:rPr lang="nl-NL" smtClean="0"/>
              <a:t>18</a:t>
            </a:fld>
            <a:endParaRPr lang="nl-NL"/>
          </a:p>
        </p:txBody>
      </p:sp>
    </p:spTree>
    <p:extLst>
      <p:ext uri="{BB962C8B-B14F-4D97-AF65-F5344CB8AC3E}">
        <p14:creationId xmlns:p14="http://schemas.microsoft.com/office/powerpoint/2010/main" val="939870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1700" dirty="0"/>
              <a:t>In relation to the </a:t>
            </a:r>
            <a:r>
              <a:rPr lang="en-US" sz="1700" b="1" dirty="0"/>
              <a:t>subject to tax rule </a:t>
            </a:r>
            <a:r>
              <a:rPr lang="en-US" sz="1700" dirty="0"/>
              <a:t>in the political agreement, however, our suggestion would be to approach the envisaged rule with some due consideration and even restraint perhaps in view of preserving the securing of source taxing rights. </a:t>
            </a:r>
          </a:p>
          <a:p>
            <a:pPr lvl="1"/>
            <a:r>
              <a:rPr lang="en-US" sz="1700" dirty="0"/>
              <a:t>The minimum tax under the subject to tax rule refers to an adjusted statutory rate of 9%. Many countries have already adopted these while a question would perhaps be how to fit  the conduit company in a jurisdiction that taxes an arm’s length spread at a headline rate above 9%. Chances are that any source tax eligibility would need to be waived in such cases under a subject to tax rule. </a:t>
            </a:r>
          </a:p>
          <a:p>
            <a:r>
              <a:rPr lang="en-US" sz="1700" dirty="0"/>
              <a:t>It would perhaps better fit developing countries’ needs to </a:t>
            </a:r>
            <a:r>
              <a:rPr lang="en-US" sz="1700" b="1" dirty="0"/>
              <a:t>consolidate source taxation rights </a:t>
            </a:r>
            <a:r>
              <a:rPr lang="en-US" sz="1700" dirty="0"/>
              <a:t>as much as possible, i.e. without subject to tax limitations, and expand source taxation eligibility under the treaty equivalents of, for instance, Article 12a and 12b UN Model Tax Convention in a manner similar to the observations made under ad (ii) below. Such an approach would disincentivize outbound profit repatriation </a:t>
            </a:r>
            <a:r>
              <a:rPr lang="en-US" sz="1700" dirty="0" err="1"/>
              <a:t>c.q</a:t>
            </a:r>
            <a:r>
              <a:rPr lang="en-US" sz="1700" dirty="0"/>
              <a:t>. </a:t>
            </a:r>
            <a:r>
              <a:rPr lang="en-US" sz="1700" dirty="0" err="1"/>
              <a:t>incentivise</a:t>
            </a:r>
            <a:r>
              <a:rPr lang="en-US" sz="1700" dirty="0"/>
              <a:t> reinvestment in the respective countries’ territories that are involved. </a:t>
            </a:r>
          </a:p>
          <a:p>
            <a:r>
              <a:rPr lang="en-US" sz="1700" dirty="0"/>
              <a:t>Our suggestion would also be to focus – but with due consideration – on </a:t>
            </a:r>
            <a:r>
              <a:rPr lang="en-US" sz="1700" b="1" dirty="0"/>
              <a:t>Amount B</a:t>
            </a:r>
            <a:r>
              <a:rPr lang="en-US" sz="1700" dirty="0"/>
              <a:t> in Pillar One, i.e. the transfer pricing safe </a:t>
            </a:r>
            <a:r>
              <a:rPr lang="en-US" sz="1700" dirty="0" err="1"/>
              <a:t>harbour</a:t>
            </a:r>
            <a:r>
              <a:rPr lang="en-US" sz="1700" dirty="0"/>
              <a:t> for marketing and distribution activities. An exogenous fixed taxable return instead of a required resorting to endogenous transfer pricing analyses is indeed advantageous, particularly in terms of the administrative ease that is obtained. Such types of activities, however, in any event, would still be of a routine nature and accordingly produce likewise revenue influxes under the transfer pricing paradigm whether based on a fixed return or not.</a:t>
            </a:r>
          </a:p>
        </p:txBody>
      </p:sp>
      <p:sp>
        <p:nvSpPr>
          <p:cNvPr id="4" name="Slide Number Placeholder 3">
            <a:extLst>
              <a:ext uri="{FF2B5EF4-FFF2-40B4-BE49-F238E27FC236}">
                <a16:creationId xmlns:a16="http://schemas.microsoft.com/office/drawing/2014/main" id="{B13D23FB-2FBF-4D6B-8456-6DC94A38CAE8}"/>
              </a:ext>
            </a:extLst>
          </p:cNvPr>
          <p:cNvSpPr>
            <a:spLocks noGrp="1"/>
          </p:cNvSpPr>
          <p:nvPr>
            <p:ph type="sldNum" sz="quarter" idx="12"/>
          </p:nvPr>
        </p:nvSpPr>
        <p:spPr/>
        <p:txBody>
          <a:bodyPr/>
          <a:lstStyle/>
          <a:p>
            <a:fld id="{D040D994-7348-480F-9119-2828BA61F026}" type="slidenum">
              <a:rPr lang="nl-NL" smtClean="0"/>
              <a:t>19</a:t>
            </a:fld>
            <a:endParaRPr lang="nl-NL"/>
          </a:p>
        </p:txBody>
      </p:sp>
    </p:spTree>
    <p:extLst>
      <p:ext uri="{BB962C8B-B14F-4D97-AF65-F5344CB8AC3E}">
        <p14:creationId xmlns:p14="http://schemas.microsoft.com/office/powerpoint/2010/main" val="2245123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457945"/>
            <a:ext cx="1686791" cy="936047"/>
          </a:xfrm>
          <a:prstGeom prst="rect">
            <a:avLst/>
          </a:prstGeom>
        </p:spPr>
      </p:pic>
      <p:sp>
        <p:nvSpPr>
          <p:cNvPr id="5" name="Titel 5"/>
          <p:cNvSpPr txBox="1">
            <a:spLocks/>
          </p:cNvSpPr>
          <p:nvPr/>
        </p:nvSpPr>
        <p:spPr>
          <a:xfrm>
            <a:off x="645591" y="-103532"/>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nl-NL" sz="4400" b="1" dirty="0">
              <a:solidFill>
                <a:srgbClr val="C00000"/>
              </a:solidFill>
              <a:latin typeface="+mn-lt"/>
            </a:endParaRPr>
          </a:p>
        </p:txBody>
      </p:sp>
      <p:sp>
        <p:nvSpPr>
          <p:cNvPr id="7" name="Title 6">
            <a:extLst>
              <a:ext uri="{FF2B5EF4-FFF2-40B4-BE49-F238E27FC236}">
                <a16:creationId xmlns:a16="http://schemas.microsoft.com/office/drawing/2014/main" id="{1A7A32F3-5B44-4777-8004-7672F907642D}"/>
              </a:ext>
            </a:extLst>
          </p:cNvPr>
          <p:cNvSpPr>
            <a:spLocks noGrp="1"/>
          </p:cNvSpPr>
          <p:nvPr>
            <p:ph type="ctrTitle"/>
          </p:nvPr>
        </p:nvSpPr>
        <p:spPr>
          <a:xfrm>
            <a:off x="1524000" y="-312897"/>
            <a:ext cx="9144000" cy="2387600"/>
          </a:xfrm>
        </p:spPr>
        <p:txBody>
          <a:bodyPr>
            <a:noAutofit/>
          </a:bodyPr>
          <a:lstStyle/>
          <a:p>
            <a:r>
              <a:rPr lang="nl-NL" sz="3600" b="1" dirty="0" err="1">
                <a:solidFill>
                  <a:srgbClr val="C00000"/>
                </a:solidFill>
                <a:latin typeface="+mn-lt"/>
              </a:rPr>
              <a:t>Today’s</a:t>
            </a:r>
            <a:r>
              <a:rPr lang="nl-NL" sz="3600" b="1" dirty="0">
                <a:solidFill>
                  <a:srgbClr val="C00000"/>
                </a:solidFill>
                <a:latin typeface="+mn-lt"/>
              </a:rPr>
              <a:t> topic:</a:t>
            </a:r>
            <a:endParaRPr lang="nl-NL" sz="3600" dirty="0">
              <a:latin typeface="+mn-lt"/>
            </a:endParaRPr>
          </a:p>
        </p:txBody>
      </p:sp>
      <p:sp>
        <p:nvSpPr>
          <p:cNvPr id="8" name="Subtitle 7">
            <a:extLst>
              <a:ext uri="{FF2B5EF4-FFF2-40B4-BE49-F238E27FC236}">
                <a16:creationId xmlns:a16="http://schemas.microsoft.com/office/drawing/2014/main" id="{4CB9A874-081A-46B0-B0BF-65071BB6B56B}"/>
              </a:ext>
            </a:extLst>
          </p:cNvPr>
          <p:cNvSpPr>
            <a:spLocks noGrp="1"/>
          </p:cNvSpPr>
          <p:nvPr>
            <p:ph type="subTitle" idx="1"/>
          </p:nvPr>
        </p:nvSpPr>
        <p:spPr>
          <a:xfrm>
            <a:off x="1524000" y="2166778"/>
            <a:ext cx="9144000" cy="1655762"/>
          </a:xfrm>
        </p:spPr>
        <p:txBody>
          <a:bodyPr>
            <a:noAutofit/>
          </a:bodyPr>
          <a:lstStyle/>
          <a:p>
            <a:r>
              <a:rPr lang="nl-NL" sz="3600" b="1" i="1" dirty="0">
                <a:solidFill>
                  <a:srgbClr val="C00000"/>
                </a:solidFill>
                <a:latin typeface="+mn-lt"/>
              </a:rPr>
              <a:t>‘</a:t>
            </a:r>
            <a:r>
              <a:rPr lang="en-US" sz="3600" b="1" i="1" dirty="0">
                <a:solidFill>
                  <a:srgbClr val="C00000"/>
                </a:solidFill>
                <a:latin typeface="+mn-lt"/>
              </a:rPr>
              <a:t>International company tax developments and some reflections on ways forward for developing countries</a:t>
            </a:r>
            <a:r>
              <a:rPr lang="nl-NL" sz="3600" b="1" i="1" dirty="0">
                <a:solidFill>
                  <a:srgbClr val="C00000"/>
                </a:solidFill>
                <a:latin typeface="+mn-lt"/>
              </a:rPr>
              <a:t>’</a:t>
            </a:r>
            <a:endParaRPr lang="nl-NL" sz="3600" i="1" dirty="0"/>
          </a:p>
        </p:txBody>
      </p:sp>
      <p:sp>
        <p:nvSpPr>
          <p:cNvPr id="6" name="Tijdelijke aanduiding voor dianummer 3"/>
          <p:cNvSpPr>
            <a:spLocks noGrp="1"/>
          </p:cNvSpPr>
          <p:nvPr>
            <p:ph type="sldNum" sz="quarter" idx="12"/>
          </p:nvPr>
        </p:nvSpPr>
        <p:spPr>
          <a:prstGeom prst="rect">
            <a:avLst/>
          </a:prstGeom>
        </p:spPr>
        <p:txBody>
          <a:bodyPr/>
          <a:lstStyle/>
          <a:p>
            <a:fld id="{10A0A6AF-03C5-477E-939A-E28F7E7F05EA}" type="slidenum">
              <a:rPr lang="nl-NL" smtClean="0"/>
              <a:pPr/>
              <a:t>2</a:t>
            </a:fld>
            <a:endParaRPr lang="nl-NL" dirty="0"/>
          </a:p>
        </p:txBody>
      </p:sp>
    </p:spTree>
    <p:extLst>
      <p:ext uri="{BB962C8B-B14F-4D97-AF65-F5344CB8AC3E}">
        <p14:creationId xmlns:p14="http://schemas.microsoft.com/office/powerpoint/2010/main" val="367285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1700" b="1" dirty="0"/>
              <a:t>Ad (ii)</a:t>
            </a:r>
            <a:r>
              <a:rPr lang="en-US" sz="1700" dirty="0"/>
              <a:t>. The second objective, revenue mobilization, could perhaps be achieved via a </a:t>
            </a:r>
            <a:r>
              <a:rPr lang="en-US" sz="1700" b="1" dirty="0"/>
              <a:t>savvy utilization of those destination-based elements </a:t>
            </a:r>
            <a:r>
              <a:rPr lang="en-US" sz="1700" dirty="0"/>
              <a:t>that we have seen emerging in company taxation in recent years. Regarding Pillar One, Amount A, matters revolve around assigning a tax base to user and market jurisdictions. </a:t>
            </a:r>
          </a:p>
          <a:p>
            <a:r>
              <a:rPr lang="en-US" sz="1700" dirty="0"/>
              <a:t>It would be in the interest of developing countries to possibly monitor how the design of nexus and apportionment rules evolve, particularly in view of promoting the adoption of both B2B-customer based, B2C-end-customer based, and user-based tax base distribution mechanisms, for instance, also in view of the noted growth in internet uses on mobile devices, among others. </a:t>
            </a:r>
          </a:p>
          <a:p>
            <a:r>
              <a:rPr lang="en-US" sz="1700" dirty="0"/>
              <a:t>Our suggestion in this latter regard would be to focus on tax base distribution keys devised by reference to users’ numbers, advertisement views, etc., i.e. numbers rather than, for instance, concepts that would refer to ‘value added per user concepts’. Additionally, focus could be placed on a policy for lowering thresholds, such what was seen by the ATAF proposal in mid-2021. </a:t>
            </a:r>
          </a:p>
          <a:p>
            <a:r>
              <a:rPr lang="en-US" sz="1700" dirty="0"/>
              <a:t>In the </a:t>
            </a:r>
            <a:r>
              <a:rPr lang="en-US" sz="1700" b="1" dirty="0"/>
              <a:t>transition stage</a:t>
            </a:r>
            <a:r>
              <a:rPr lang="en-US" sz="1700" dirty="0"/>
              <a:t>, it would be worthwhile for those countries that have adopted </a:t>
            </a:r>
            <a:r>
              <a:rPr lang="en-US" sz="1700" b="1" dirty="0"/>
              <a:t>digital levies and similar unilateral measures </a:t>
            </a:r>
            <a:r>
              <a:rPr lang="en-US" sz="1700" dirty="0"/>
              <a:t>to maintain a commitment to these taxes. That is again like what the ATAF has proposed and as Kenya and Nigeria, for instance, have introduced. This stated, it should be noted that the African countries that are Inclusive Framework members and joined the statement of 8 October 2021 have now committed not to newly enact any digital services taxes or any other similar measures, at least for the time being. </a:t>
            </a:r>
          </a:p>
        </p:txBody>
      </p:sp>
      <p:sp>
        <p:nvSpPr>
          <p:cNvPr id="4" name="Slide Number Placeholder 3">
            <a:extLst>
              <a:ext uri="{FF2B5EF4-FFF2-40B4-BE49-F238E27FC236}">
                <a16:creationId xmlns:a16="http://schemas.microsoft.com/office/drawing/2014/main" id="{482BA036-C8AD-42DF-B43A-1D102A51A9ED}"/>
              </a:ext>
            </a:extLst>
          </p:cNvPr>
          <p:cNvSpPr>
            <a:spLocks noGrp="1"/>
          </p:cNvSpPr>
          <p:nvPr>
            <p:ph type="sldNum" sz="quarter" idx="12"/>
          </p:nvPr>
        </p:nvSpPr>
        <p:spPr/>
        <p:txBody>
          <a:bodyPr/>
          <a:lstStyle/>
          <a:p>
            <a:fld id="{D040D994-7348-480F-9119-2828BA61F026}" type="slidenum">
              <a:rPr lang="nl-NL" smtClean="0"/>
              <a:t>20</a:t>
            </a:fld>
            <a:endParaRPr lang="nl-NL"/>
          </a:p>
        </p:txBody>
      </p:sp>
    </p:spTree>
    <p:extLst>
      <p:ext uri="{BB962C8B-B14F-4D97-AF65-F5344CB8AC3E}">
        <p14:creationId xmlns:p14="http://schemas.microsoft.com/office/powerpoint/2010/main" val="3544147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1700" dirty="0"/>
              <a:t>A relevant aspect of these </a:t>
            </a:r>
            <a:r>
              <a:rPr lang="en-US" sz="1700" b="1" dirty="0"/>
              <a:t>digital levies </a:t>
            </a:r>
            <a:r>
              <a:rPr lang="en-US" sz="1700" dirty="0"/>
              <a:t>is that they seem to fall </a:t>
            </a:r>
            <a:r>
              <a:rPr lang="en-US" sz="1700" b="1" dirty="0"/>
              <a:t>outside the scope of operation of the double tax conventions</a:t>
            </a:r>
            <a:r>
              <a:rPr lang="en-US" sz="1700" dirty="0"/>
              <a:t> and, with that, create some opportunity for </a:t>
            </a:r>
            <a:r>
              <a:rPr lang="en-US" sz="1700" dirty="0" err="1"/>
              <a:t>manoeuvring</a:t>
            </a:r>
            <a:r>
              <a:rPr lang="en-US" sz="1700" dirty="0"/>
              <a:t> and political swaying as a corollary. </a:t>
            </a:r>
          </a:p>
          <a:p>
            <a:r>
              <a:rPr lang="en-US" sz="1700" dirty="0"/>
              <a:t>From this perspective, it may be worthwhile for developing countries operating digital levies to consider adopting a rollback workstream only up to the extent that user and market-based taxation under Amount A is secured in a balanced manner in revenue terms, i.e. under the envisaged multilateral Pillar One convention. </a:t>
            </a:r>
          </a:p>
          <a:p>
            <a:r>
              <a:rPr lang="en-US" sz="1700" dirty="0"/>
              <a:t>A next step could include a collaborative commitment to a global formulaic tax base division approach with a significant role for a destination-based sales factor. A group of developing countries has already proposed this in the advent of the update of 8 October 2021 of the Inclusive Framework political agreement of 1 July 2021.</a:t>
            </a:r>
          </a:p>
          <a:p>
            <a:r>
              <a:rPr lang="en-US" sz="1700" dirty="0"/>
              <a:t>Currently, it may not be a politically opportune moment for </a:t>
            </a:r>
            <a:r>
              <a:rPr lang="en-US" sz="1700" b="1" dirty="0"/>
              <a:t>formula apportionment </a:t>
            </a:r>
            <a:r>
              <a:rPr lang="en-US" sz="1700" dirty="0"/>
              <a:t>when international tax politics appear to be to the contrary. Momentum, however, could perhaps change in the future – and this may not be that unlikely – when the European Commission begins pushing forward its BEFIT (Business in Europe: Framework for Income Taxation) initiative in 2023 which is effectively a formulary approach for company taxation in the internal market drawn from the CCCTB (Common Consolidated Corporate Tax) proposals of 2011 and 2016. </a:t>
            </a:r>
          </a:p>
          <a:p>
            <a:r>
              <a:rPr lang="en-US" sz="1700" dirty="0"/>
              <a:t>The developing world, for instance, could utilize any such momentum created in the European context to also propose a formulaic approach towards company taxation in developing countries. In that way, the developing world could position itself towards a global destination based, production factor neutral company tax model in the potential end game of global corporate tax reform.</a:t>
            </a:r>
          </a:p>
        </p:txBody>
      </p:sp>
      <p:sp>
        <p:nvSpPr>
          <p:cNvPr id="4" name="Slide Number Placeholder 3">
            <a:extLst>
              <a:ext uri="{FF2B5EF4-FFF2-40B4-BE49-F238E27FC236}">
                <a16:creationId xmlns:a16="http://schemas.microsoft.com/office/drawing/2014/main" id="{81BB1204-0FF8-417D-BA6B-59816024ACBB}"/>
              </a:ext>
            </a:extLst>
          </p:cNvPr>
          <p:cNvSpPr>
            <a:spLocks noGrp="1"/>
          </p:cNvSpPr>
          <p:nvPr>
            <p:ph type="sldNum" sz="quarter" idx="12"/>
          </p:nvPr>
        </p:nvSpPr>
        <p:spPr/>
        <p:txBody>
          <a:bodyPr/>
          <a:lstStyle/>
          <a:p>
            <a:fld id="{D040D994-7348-480F-9119-2828BA61F026}" type="slidenum">
              <a:rPr lang="nl-NL" smtClean="0"/>
              <a:t>21</a:t>
            </a:fld>
            <a:endParaRPr lang="nl-NL"/>
          </a:p>
        </p:txBody>
      </p:sp>
    </p:spTree>
    <p:extLst>
      <p:ext uri="{BB962C8B-B14F-4D97-AF65-F5344CB8AC3E}">
        <p14:creationId xmlns:p14="http://schemas.microsoft.com/office/powerpoint/2010/main" val="619528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GB" sz="2200" b="1" dirty="0">
                <a:effectLst/>
                <a:latin typeface="Calibri" panose="020F0502020204030204" pitchFamily="34" charset="0"/>
                <a:ea typeface="Calibri" panose="020F0502020204030204" pitchFamily="34" charset="0"/>
              </a:rPr>
              <a:t>What if the Pillars do not survive</a:t>
            </a:r>
            <a:r>
              <a:rPr lang="en-GB" sz="2200" dirty="0">
                <a:effectLst/>
                <a:latin typeface="Calibri" panose="020F0502020204030204" pitchFamily="34" charset="0"/>
                <a:ea typeface="Calibri" panose="020F0502020204030204" pitchFamily="34" charset="0"/>
              </a:rPr>
              <a:t>, collapse, and never achieve fruition? Then developing countries could also perhaps continue in the direction as set forth above.</a:t>
            </a:r>
          </a:p>
          <a:p>
            <a:endParaRPr lang="en-GB"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Should </a:t>
            </a:r>
            <a:r>
              <a:rPr lang="en-GB" sz="2200" b="1" dirty="0">
                <a:effectLst/>
                <a:latin typeface="Calibri" panose="020F0502020204030204" pitchFamily="34" charset="0"/>
                <a:ea typeface="Calibri" panose="020F0502020204030204" pitchFamily="34" charset="0"/>
              </a:rPr>
              <a:t>Pillar One </a:t>
            </a:r>
            <a:r>
              <a:rPr lang="en-GB" sz="2200" dirty="0">
                <a:effectLst/>
                <a:latin typeface="Calibri" panose="020F0502020204030204" pitchFamily="34" charset="0"/>
                <a:ea typeface="Calibri" panose="020F0502020204030204" pitchFamily="34" charset="0"/>
              </a:rPr>
              <a:t>collapse, developing countries could quite well continue pursuing a path chosen of utilizing any destination-based elements in their company tax systems. In such a scenario, any digital services taxes opportunities will once again become an option that could subsequently be further pursued on a regionally coordinated basis, for instance, under the auspices of the ATAF to secure non-fragmentation of such levies in Africa. The same, for that matter, is valid for the pursuit of expanding source taxation eligibility, </a:t>
            </a:r>
            <a:r>
              <a:rPr lang="en-GB" sz="2200" dirty="0" err="1">
                <a:effectLst/>
                <a:latin typeface="Calibri" panose="020F0502020204030204" pitchFamily="34" charset="0"/>
                <a:ea typeface="Calibri" panose="020F0502020204030204" pitchFamily="34" charset="0"/>
              </a:rPr>
              <a:t>c.q</a:t>
            </a:r>
            <a:r>
              <a:rPr lang="en-GB" sz="2200" dirty="0">
                <a:effectLst/>
                <a:latin typeface="Calibri" panose="020F0502020204030204" pitchFamily="34" charset="0"/>
                <a:ea typeface="Calibri" panose="020F0502020204030204" pitchFamily="34" charset="0"/>
              </a:rPr>
              <a:t>. securing any non-waiving of taxing rights under these countries’ treaty networks. Source taxes, notably, intrinsically also embed some destination-based elements as these assign tax bases to specific market jurisdictions. For the longer-term, the formula alternative as mentioned above may remain a tax policy that is destined to be finalized. </a:t>
            </a:r>
          </a:p>
        </p:txBody>
      </p:sp>
      <p:pic>
        <p:nvPicPr>
          <p:cNvPr id="4" name="Afbeelding 1" descr="vvBw logo web compact.png">
            <a:extLst>
              <a:ext uri="{FF2B5EF4-FFF2-40B4-BE49-F238E27FC236}">
                <a16:creationId xmlns:a16="http://schemas.microsoft.com/office/drawing/2014/main" id="{AEAADA53-64F9-40E2-8182-FA9EC8312009}"/>
              </a:ext>
            </a:extLst>
          </p:cNvPr>
          <p:cNvPicPr/>
          <p:nvPr/>
        </p:nvPicPr>
        <p:blipFill>
          <a:blip r:embed="rId3"/>
          <a:stretch>
            <a:fillRect/>
          </a:stretch>
        </p:blipFill>
        <p:spPr>
          <a:xfrm>
            <a:off x="9471065" y="5784516"/>
            <a:ext cx="1686791" cy="936047"/>
          </a:xfrm>
          <a:prstGeom prst="rect">
            <a:avLst/>
          </a:prstGeom>
        </p:spPr>
      </p:pic>
      <p:sp>
        <p:nvSpPr>
          <p:cNvPr id="5" name="Slide Number Placeholder 4">
            <a:extLst>
              <a:ext uri="{FF2B5EF4-FFF2-40B4-BE49-F238E27FC236}">
                <a16:creationId xmlns:a16="http://schemas.microsoft.com/office/drawing/2014/main" id="{C6CD111E-9418-4A20-AC56-6F3CBD358192}"/>
              </a:ext>
            </a:extLst>
          </p:cNvPr>
          <p:cNvSpPr>
            <a:spLocks noGrp="1"/>
          </p:cNvSpPr>
          <p:nvPr>
            <p:ph type="sldNum" sz="quarter" idx="12"/>
          </p:nvPr>
        </p:nvSpPr>
        <p:spPr/>
        <p:txBody>
          <a:bodyPr/>
          <a:lstStyle/>
          <a:p>
            <a:fld id="{D040D994-7348-480F-9119-2828BA61F026}" type="slidenum">
              <a:rPr lang="nl-NL" smtClean="0"/>
              <a:t>22</a:t>
            </a:fld>
            <a:endParaRPr lang="nl-NL"/>
          </a:p>
        </p:txBody>
      </p:sp>
    </p:spTree>
    <p:extLst>
      <p:ext uri="{BB962C8B-B14F-4D97-AF65-F5344CB8AC3E}">
        <p14:creationId xmlns:p14="http://schemas.microsoft.com/office/powerpoint/2010/main" val="1297297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4. Which way to go?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GB" sz="2200" b="1" dirty="0">
                <a:effectLst/>
                <a:latin typeface="Calibri" panose="020F0502020204030204" pitchFamily="34" charset="0"/>
                <a:ea typeface="Calibri" panose="020F0502020204030204" pitchFamily="34" charset="0"/>
              </a:rPr>
              <a:t>What if the Pillars do not survive</a:t>
            </a:r>
            <a:r>
              <a:rPr lang="en-GB" sz="2200" dirty="0">
                <a:effectLst/>
                <a:latin typeface="Calibri" panose="020F0502020204030204" pitchFamily="34" charset="0"/>
                <a:ea typeface="Calibri" panose="020F0502020204030204" pitchFamily="34" charset="0"/>
              </a:rPr>
              <a:t>, collapse, and never achieve fruition? Then developing countries could also perhaps continue in the direction as set forth above.</a:t>
            </a:r>
          </a:p>
          <a:p>
            <a:endParaRPr lang="en-GB"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Should </a:t>
            </a:r>
            <a:r>
              <a:rPr lang="en-GB" sz="2200" b="1" dirty="0">
                <a:effectLst/>
                <a:latin typeface="Calibri" panose="020F0502020204030204" pitchFamily="34" charset="0"/>
                <a:ea typeface="Calibri" panose="020F0502020204030204" pitchFamily="34" charset="0"/>
              </a:rPr>
              <a:t>Pillar Two </a:t>
            </a:r>
            <a:r>
              <a:rPr lang="en-GB" sz="2200" dirty="0">
                <a:effectLst/>
                <a:latin typeface="Calibri" panose="020F0502020204030204" pitchFamily="34" charset="0"/>
                <a:ea typeface="Calibri" panose="020F0502020204030204" pitchFamily="34" charset="0"/>
              </a:rPr>
              <a:t>collapse, developing countries could quite well continue the paths they have chosen, i.e. to regionally collaborate in addressing tax competition by gradually and jointly rolling back their incentive regimes in a coordinated and prudent way. Another option is to mutually coordinate any of those regimes in terms of effective tax rates employed while affording a margin of freedom regarding the eligibility tests and gateway criteria that are involved. In such a manner, developing countries could perhaps continue investing in ways to stabilize their company tax systems and further build and devise means to further securing sustainable revenue mobilization policies in company taxation.</a:t>
            </a:r>
            <a:endParaRPr lang="nl-NL"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Afbeelding 1" descr="vvBw logo web compact.png">
            <a:extLst>
              <a:ext uri="{FF2B5EF4-FFF2-40B4-BE49-F238E27FC236}">
                <a16:creationId xmlns:a16="http://schemas.microsoft.com/office/drawing/2014/main" id="{979500D3-E4C5-48A6-B6C9-B4A2EF350AC7}"/>
              </a:ext>
            </a:extLst>
          </p:cNvPr>
          <p:cNvPicPr/>
          <p:nvPr/>
        </p:nvPicPr>
        <p:blipFill>
          <a:blip r:embed="rId3"/>
          <a:stretch>
            <a:fillRect/>
          </a:stretch>
        </p:blipFill>
        <p:spPr>
          <a:xfrm>
            <a:off x="9579923" y="5740973"/>
            <a:ext cx="1686791" cy="936047"/>
          </a:xfrm>
          <a:prstGeom prst="rect">
            <a:avLst/>
          </a:prstGeom>
        </p:spPr>
      </p:pic>
      <p:sp>
        <p:nvSpPr>
          <p:cNvPr id="5" name="Slide Number Placeholder 4">
            <a:extLst>
              <a:ext uri="{FF2B5EF4-FFF2-40B4-BE49-F238E27FC236}">
                <a16:creationId xmlns:a16="http://schemas.microsoft.com/office/drawing/2014/main" id="{4F2F48AF-E526-4BDC-8039-F25EAA6AEAB3}"/>
              </a:ext>
            </a:extLst>
          </p:cNvPr>
          <p:cNvSpPr>
            <a:spLocks noGrp="1"/>
          </p:cNvSpPr>
          <p:nvPr>
            <p:ph type="sldNum" sz="quarter" idx="12"/>
          </p:nvPr>
        </p:nvSpPr>
        <p:spPr/>
        <p:txBody>
          <a:bodyPr/>
          <a:lstStyle/>
          <a:p>
            <a:fld id="{D040D994-7348-480F-9119-2828BA61F026}" type="slidenum">
              <a:rPr lang="nl-NL" smtClean="0"/>
              <a:t>23</a:t>
            </a:fld>
            <a:endParaRPr lang="nl-NL"/>
          </a:p>
        </p:txBody>
      </p:sp>
    </p:spTree>
    <p:extLst>
      <p:ext uri="{BB962C8B-B14F-4D97-AF65-F5344CB8AC3E}">
        <p14:creationId xmlns:p14="http://schemas.microsoft.com/office/powerpoint/2010/main" val="4171095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5. Closing comments</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a:xfrm>
            <a:off x="838200" y="1393371"/>
            <a:ext cx="10515600" cy="4783592"/>
          </a:xfrm>
        </p:spPr>
        <p:txBody>
          <a:bodyPr>
            <a:noAutofit/>
          </a:bodyPr>
          <a:lstStyle/>
          <a:p>
            <a:r>
              <a:rPr lang="en-GB" sz="2000" dirty="0">
                <a:effectLst/>
                <a:latin typeface="Calibri" panose="020F0502020204030204" pitchFamily="34" charset="0"/>
                <a:ea typeface="Calibri" panose="020F0502020204030204" pitchFamily="34" charset="0"/>
              </a:rPr>
              <a:t>With a view to submitting suggestions that could cater to the needs and revenue mobilization interests of developing countries</a:t>
            </a:r>
          </a:p>
          <a:p>
            <a:r>
              <a:rPr lang="en-GB" sz="2000" dirty="0">
                <a:effectLst/>
                <a:latin typeface="Calibri" panose="020F0502020204030204" pitchFamily="34" charset="0"/>
                <a:ea typeface="Calibri" panose="020F0502020204030204" pitchFamily="34" charset="0"/>
              </a:rPr>
              <a:t>Proposing some suggestions for potential tax </a:t>
            </a:r>
            <a:r>
              <a:rPr lang="en-GB" sz="2000" b="1" dirty="0">
                <a:effectLst/>
                <a:latin typeface="Calibri" panose="020F0502020204030204" pitchFamily="34" charset="0"/>
                <a:ea typeface="Calibri" panose="020F0502020204030204" pitchFamily="34" charset="0"/>
              </a:rPr>
              <a:t>policy approaches </a:t>
            </a:r>
            <a:r>
              <a:rPr lang="en-GB" sz="2000" dirty="0">
                <a:effectLst/>
                <a:latin typeface="Calibri" panose="020F0502020204030204" pitchFamily="34" charset="0"/>
                <a:ea typeface="Calibri" panose="020F0502020204030204" pitchFamily="34" charset="0"/>
              </a:rPr>
              <a:t>for the developing world, based on securing two objectives: </a:t>
            </a:r>
          </a:p>
          <a:p>
            <a:pPr lvl="1"/>
            <a:r>
              <a:rPr lang="en-GB" sz="2000" dirty="0">
                <a:effectLst/>
                <a:latin typeface="Calibri" panose="020F0502020204030204" pitchFamily="34" charset="0"/>
                <a:ea typeface="Calibri" panose="020F0502020204030204" pitchFamily="34" charset="0"/>
              </a:rPr>
              <a:t>(i) </a:t>
            </a:r>
            <a:r>
              <a:rPr lang="en-GB" sz="2000" b="1" dirty="0">
                <a:effectLst/>
                <a:latin typeface="Calibri" panose="020F0502020204030204" pitchFamily="34" charset="0"/>
                <a:ea typeface="Calibri" panose="020F0502020204030204" pitchFamily="34" charset="0"/>
              </a:rPr>
              <a:t>maintain and/or attract investment </a:t>
            </a:r>
            <a:r>
              <a:rPr lang="en-GB" sz="2000" dirty="0">
                <a:effectLst/>
                <a:latin typeface="Calibri" panose="020F0502020204030204" pitchFamily="34" charset="0"/>
                <a:ea typeface="Calibri" panose="020F0502020204030204" pitchFamily="34" charset="0"/>
              </a:rPr>
              <a:t>while </a:t>
            </a:r>
          </a:p>
          <a:p>
            <a:pPr lvl="1"/>
            <a:r>
              <a:rPr lang="en-GB" sz="2000" dirty="0">
                <a:effectLst/>
                <a:latin typeface="Calibri" panose="020F0502020204030204" pitchFamily="34" charset="0"/>
                <a:ea typeface="Calibri" panose="020F0502020204030204" pitchFamily="34" charset="0"/>
              </a:rPr>
              <a:t>(ii) devising ways and means to further </a:t>
            </a:r>
            <a:r>
              <a:rPr lang="en-GB" sz="2000" b="1" dirty="0">
                <a:effectLst/>
                <a:latin typeface="Calibri" panose="020F0502020204030204" pitchFamily="34" charset="0"/>
                <a:ea typeface="Calibri" panose="020F0502020204030204" pitchFamily="34" charset="0"/>
              </a:rPr>
              <a:t>securing sustainable revenue mobilization </a:t>
            </a:r>
            <a:r>
              <a:rPr lang="en-GB" sz="2000" dirty="0">
                <a:effectLst/>
                <a:latin typeface="Calibri" panose="020F0502020204030204" pitchFamily="34" charset="0"/>
                <a:ea typeface="Calibri" panose="020F0502020204030204" pitchFamily="34" charset="0"/>
              </a:rPr>
              <a:t>policies. </a:t>
            </a:r>
          </a:p>
          <a:p>
            <a:r>
              <a:rPr lang="en-GB" sz="2000" dirty="0">
                <a:effectLst/>
                <a:latin typeface="Calibri" panose="020F0502020204030204" pitchFamily="34" charset="0"/>
                <a:ea typeface="Calibri" panose="020F0502020204030204" pitchFamily="34" charset="0"/>
              </a:rPr>
              <a:t>The first objective could be pursued by prudently continuing to compete for investment to the extent possible considering the available scope for such under the envisaged Pillar Two approach and on a regionally coordinated basis. </a:t>
            </a:r>
          </a:p>
          <a:p>
            <a:r>
              <a:rPr lang="en-GB" sz="2000" dirty="0">
                <a:effectLst/>
                <a:latin typeface="Calibri" panose="020F0502020204030204" pitchFamily="34" charset="0"/>
                <a:ea typeface="Calibri" panose="020F0502020204030204" pitchFamily="34" charset="0"/>
              </a:rPr>
              <a:t>Meeting the second objective could occur by furthering the market-based tax base division agenda that has emerged in recent years along with the spread of digital services taxes and in the context of developments towards the construction of the Amount A concept in Pillar One. </a:t>
            </a:r>
          </a:p>
          <a:p>
            <a:r>
              <a:rPr lang="en-GB" sz="2000" dirty="0">
                <a:latin typeface="Calibri" panose="020F0502020204030204" pitchFamily="34" charset="0"/>
                <a:ea typeface="Calibri" panose="020F0502020204030204" pitchFamily="34" charset="0"/>
              </a:rPr>
              <a:t>S</a:t>
            </a:r>
            <a:r>
              <a:rPr lang="en-GB" sz="2000" dirty="0">
                <a:effectLst/>
                <a:latin typeface="Calibri" panose="020F0502020204030204" pitchFamily="34" charset="0"/>
                <a:ea typeface="Calibri" panose="020F0502020204030204" pitchFamily="34" charset="0"/>
              </a:rPr>
              <a:t>uch a policy direction could also be pursued if the envisaged Pillars were to collapse.</a:t>
            </a:r>
          </a:p>
          <a:p>
            <a:endParaRPr lang="nl-NL" sz="1900" dirty="0"/>
          </a:p>
        </p:txBody>
      </p:sp>
      <p:sp>
        <p:nvSpPr>
          <p:cNvPr id="4" name="Slide Number Placeholder 3">
            <a:extLst>
              <a:ext uri="{FF2B5EF4-FFF2-40B4-BE49-F238E27FC236}">
                <a16:creationId xmlns:a16="http://schemas.microsoft.com/office/drawing/2014/main" id="{069E3240-DF06-44CA-AAF6-0EDDDEEED987}"/>
              </a:ext>
            </a:extLst>
          </p:cNvPr>
          <p:cNvSpPr>
            <a:spLocks noGrp="1"/>
          </p:cNvSpPr>
          <p:nvPr>
            <p:ph type="sldNum" sz="quarter" idx="12"/>
          </p:nvPr>
        </p:nvSpPr>
        <p:spPr/>
        <p:txBody>
          <a:bodyPr/>
          <a:lstStyle/>
          <a:p>
            <a:fld id="{D040D994-7348-480F-9119-2828BA61F026}" type="slidenum">
              <a:rPr lang="nl-NL" smtClean="0"/>
              <a:t>24</a:t>
            </a:fld>
            <a:endParaRPr lang="nl-NL"/>
          </a:p>
        </p:txBody>
      </p:sp>
    </p:spTree>
    <p:extLst>
      <p:ext uri="{BB962C8B-B14F-4D97-AF65-F5344CB8AC3E}">
        <p14:creationId xmlns:p14="http://schemas.microsoft.com/office/powerpoint/2010/main" val="3099984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5. Closing comments</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GB" sz="2000" dirty="0">
                <a:effectLst/>
                <a:ea typeface="Calibri" panose="020F0502020204030204" pitchFamily="34" charset="0"/>
              </a:rPr>
              <a:t>Irma Mosquera (Leiden University, ERC Funded Project GLOBTAXGOV, EU Jean Monnet Chair EUTAXGOV):</a:t>
            </a:r>
          </a:p>
          <a:p>
            <a:pPr lvl="1"/>
            <a:r>
              <a:rPr lang="en-GB" sz="2000" dirty="0">
                <a:effectLst/>
                <a:ea typeface="Calibri" panose="020F0502020204030204" pitchFamily="34" charset="0"/>
                <a:hlinkClick r:id="rId3"/>
              </a:rPr>
              <a:t>i.j.mosquera.valderrama@law.leidenuniv.nl</a:t>
            </a:r>
            <a:endParaRPr lang="en-GB" sz="2000" dirty="0">
              <a:effectLst/>
              <a:ea typeface="Calibri" panose="020F0502020204030204" pitchFamily="34" charset="0"/>
            </a:endParaRPr>
          </a:p>
          <a:p>
            <a:pPr lvl="1"/>
            <a:r>
              <a:rPr lang="en-GB" sz="2000" dirty="0">
                <a:ea typeface="Calibri" panose="020F0502020204030204" pitchFamily="34" charset="0"/>
              </a:rPr>
              <a:t> </a:t>
            </a:r>
            <a:r>
              <a:rPr lang="en-GB" sz="2000" dirty="0">
                <a:ea typeface="Calibri" panose="020F0502020204030204" pitchFamily="34" charset="0"/>
                <a:hlinkClick r:id="rId4"/>
              </a:rPr>
              <a:t>https://globtaxgov.weblog.leidenuniv.nl/</a:t>
            </a:r>
            <a:endParaRPr lang="en-GB" sz="2000" dirty="0">
              <a:ea typeface="Calibri" panose="020F0502020204030204" pitchFamily="34" charset="0"/>
            </a:endParaRPr>
          </a:p>
          <a:p>
            <a:pPr marL="457200" lvl="1" indent="0">
              <a:buNone/>
            </a:pPr>
            <a:endParaRPr lang="en-GB" sz="2000" dirty="0">
              <a:ea typeface="Calibri" panose="020F0502020204030204" pitchFamily="34" charset="0"/>
            </a:endParaRPr>
          </a:p>
          <a:p>
            <a:pPr marL="457200" lvl="1" indent="0">
              <a:buNone/>
            </a:pPr>
            <a:endParaRPr lang="en-GB" sz="2000" dirty="0">
              <a:ea typeface="Calibri" panose="020F0502020204030204" pitchFamily="34" charset="0"/>
            </a:endParaRPr>
          </a:p>
          <a:p>
            <a:r>
              <a:rPr lang="en-GB" sz="2000" dirty="0">
                <a:ea typeface="Calibri" panose="020F0502020204030204" pitchFamily="34" charset="0"/>
              </a:rPr>
              <a:t>Maarten de Wilde (AEPICAB, EUR, PwC):</a:t>
            </a:r>
            <a:endParaRPr lang="en-GB" sz="2000" dirty="0">
              <a:effectLst/>
              <a:ea typeface="Calibri" panose="020F0502020204030204" pitchFamily="34" charset="0"/>
            </a:endParaRPr>
          </a:p>
          <a:p>
            <a:pPr lvl="1"/>
            <a:r>
              <a:rPr lang="nl-NL" sz="2000" dirty="0">
                <a:hlinkClick r:id="rId5"/>
              </a:rPr>
              <a:t>dewilde@law.eur.nl</a:t>
            </a:r>
            <a:endParaRPr lang="nl-NL" sz="2000" dirty="0"/>
          </a:p>
          <a:p>
            <a:pPr lvl="1"/>
            <a:r>
              <a:rPr lang="nl-NL" sz="2000" dirty="0">
                <a:hlinkClick r:id="rId6"/>
              </a:rPr>
              <a:t>https://papers.ssrn.com/sol3/results.cfm</a:t>
            </a:r>
            <a:r>
              <a:rPr lang="nl-NL" sz="2000" dirty="0"/>
              <a:t> </a:t>
            </a:r>
          </a:p>
        </p:txBody>
      </p:sp>
      <p:sp>
        <p:nvSpPr>
          <p:cNvPr id="4" name="Slide Number Placeholder 3">
            <a:extLst>
              <a:ext uri="{FF2B5EF4-FFF2-40B4-BE49-F238E27FC236}">
                <a16:creationId xmlns:a16="http://schemas.microsoft.com/office/drawing/2014/main" id="{2560D0B2-70A0-4DFB-ACAA-8A392FF5DFEC}"/>
              </a:ext>
            </a:extLst>
          </p:cNvPr>
          <p:cNvSpPr>
            <a:spLocks noGrp="1"/>
          </p:cNvSpPr>
          <p:nvPr>
            <p:ph type="sldNum" sz="quarter" idx="12"/>
          </p:nvPr>
        </p:nvSpPr>
        <p:spPr/>
        <p:txBody>
          <a:bodyPr/>
          <a:lstStyle/>
          <a:p>
            <a:fld id="{D040D994-7348-480F-9119-2828BA61F026}" type="slidenum">
              <a:rPr lang="nl-NL" smtClean="0"/>
              <a:t>25</a:t>
            </a:fld>
            <a:endParaRPr lang="nl-NL"/>
          </a:p>
        </p:txBody>
      </p:sp>
    </p:spTree>
    <p:extLst>
      <p:ext uri="{BB962C8B-B14F-4D97-AF65-F5344CB8AC3E}">
        <p14:creationId xmlns:p14="http://schemas.microsoft.com/office/powerpoint/2010/main" val="311603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1. Introduction</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rmAutofit/>
          </a:bodyPr>
          <a:lstStyle/>
          <a:p>
            <a:r>
              <a:rPr lang="en-US" dirty="0"/>
              <a:t>A reflection on international </a:t>
            </a:r>
            <a:r>
              <a:rPr lang="en-US" b="1" dirty="0"/>
              <a:t>developments </a:t>
            </a:r>
            <a:r>
              <a:rPr lang="en-US" dirty="0"/>
              <a:t>in company taxation from the </a:t>
            </a:r>
            <a:r>
              <a:rPr lang="en-US" b="1" dirty="0"/>
              <a:t>perspectives of developing countries.</a:t>
            </a:r>
          </a:p>
          <a:p>
            <a:pPr marL="0" indent="0">
              <a:buNone/>
            </a:pPr>
            <a:endParaRPr lang="en-US" b="1" dirty="0"/>
          </a:p>
          <a:p>
            <a:r>
              <a:rPr lang="en-GB" dirty="0">
                <a:effectLst/>
                <a:latin typeface="Calibri" panose="020F0502020204030204" pitchFamily="34" charset="0"/>
                <a:ea typeface="Calibri" panose="020F0502020204030204" pitchFamily="34" charset="0"/>
              </a:rPr>
              <a:t>Proposing some suggestions for potential tax </a:t>
            </a:r>
            <a:r>
              <a:rPr lang="en-GB" b="1" dirty="0">
                <a:effectLst/>
                <a:latin typeface="Calibri" panose="020F0502020204030204" pitchFamily="34" charset="0"/>
                <a:ea typeface="Calibri" panose="020F0502020204030204" pitchFamily="34" charset="0"/>
              </a:rPr>
              <a:t>policy approaches </a:t>
            </a:r>
            <a:r>
              <a:rPr lang="en-GB" dirty="0">
                <a:effectLst/>
                <a:latin typeface="Calibri" panose="020F0502020204030204" pitchFamily="34" charset="0"/>
                <a:ea typeface="Calibri" panose="020F0502020204030204" pitchFamily="34" charset="0"/>
              </a:rPr>
              <a:t>for the developing world, based on securing two objectives: </a:t>
            </a:r>
          </a:p>
          <a:p>
            <a:pPr lvl="1"/>
            <a:r>
              <a:rPr lang="en-GB" sz="2800" dirty="0">
                <a:effectLst/>
                <a:latin typeface="Calibri" panose="020F0502020204030204" pitchFamily="34" charset="0"/>
                <a:ea typeface="Calibri" panose="020F0502020204030204" pitchFamily="34" charset="0"/>
              </a:rPr>
              <a:t>(</a:t>
            </a:r>
            <a:r>
              <a:rPr lang="en-GB" sz="2800" dirty="0" err="1">
                <a:effectLst/>
                <a:latin typeface="Calibri" panose="020F0502020204030204" pitchFamily="34" charset="0"/>
                <a:ea typeface="Calibri" panose="020F0502020204030204" pitchFamily="34" charset="0"/>
              </a:rPr>
              <a:t>i</a:t>
            </a:r>
            <a:r>
              <a:rPr lang="en-GB" sz="2800" dirty="0">
                <a:effectLst/>
                <a:latin typeface="Calibri" panose="020F0502020204030204" pitchFamily="34" charset="0"/>
                <a:ea typeface="Calibri" panose="020F0502020204030204" pitchFamily="34" charset="0"/>
              </a:rPr>
              <a:t>) </a:t>
            </a:r>
            <a:r>
              <a:rPr lang="en-GB" sz="2800" b="1" dirty="0">
                <a:effectLst/>
                <a:latin typeface="Calibri" panose="020F0502020204030204" pitchFamily="34" charset="0"/>
                <a:ea typeface="Calibri" panose="020F0502020204030204" pitchFamily="34" charset="0"/>
              </a:rPr>
              <a:t>maintain and/or attract investment </a:t>
            </a:r>
            <a:r>
              <a:rPr lang="en-GB" sz="2800" dirty="0">
                <a:effectLst/>
                <a:latin typeface="Calibri" panose="020F0502020204030204" pitchFamily="34" charset="0"/>
                <a:ea typeface="Calibri" panose="020F0502020204030204" pitchFamily="34" charset="0"/>
              </a:rPr>
              <a:t>while </a:t>
            </a:r>
          </a:p>
          <a:p>
            <a:pPr lvl="1"/>
            <a:r>
              <a:rPr lang="en-GB" sz="2800" dirty="0">
                <a:effectLst/>
                <a:latin typeface="Calibri" panose="020F0502020204030204" pitchFamily="34" charset="0"/>
                <a:ea typeface="Calibri" panose="020F0502020204030204" pitchFamily="34" charset="0"/>
              </a:rPr>
              <a:t>(ii) devising ways and means to further </a:t>
            </a:r>
            <a:r>
              <a:rPr lang="en-GB" sz="2800" b="1" dirty="0">
                <a:effectLst/>
                <a:latin typeface="Calibri" panose="020F0502020204030204" pitchFamily="34" charset="0"/>
                <a:ea typeface="Calibri" panose="020F0502020204030204" pitchFamily="34" charset="0"/>
              </a:rPr>
              <a:t>securing sustainable revenue mobilization </a:t>
            </a:r>
            <a:r>
              <a:rPr lang="en-GB" sz="2800" dirty="0">
                <a:effectLst/>
                <a:latin typeface="Calibri" panose="020F0502020204030204" pitchFamily="34" charset="0"/>
                <a:ea typeface="Calibri" panose="020F0502020204030204" pitchFamily="34" charset="0"/>
              </a:rPr>
              <a:t>policies. </a:t>
            </a:r>
          </a:p>
          <a:p>
            <a:endParaRPr lang="en-US" sz="2000" b="1" dirty="0"/>
          </a:p>
          <a:p>
            <a:endParaRPr lang="en-US" sz="2000" dirty="0"/>
          </a:p>
        </p:txBody>
      </p:sp>
      <p:pic>
        <p:nvPicPr>
          <p:cNvPr id="4" name="Afbeelding 1" descr="vvBw logo web compact.png">
            <a:extLst>
              <a:ext uri="{FF2B5EF4-FFF2-40B4-BE49-F238E27FC236}">
                <a16:creationId xmlns:a16="http://schemas.microsoft.com/office/drawing/2014/main" id="{5727EE70-474C-46FD-9041-DD5C190DB886}"/>
              </a:ext>
            </a:extLst>
          </p:cNvPr>
          <p:cNvPicPr/>
          <p:nvPr/>
        </p:nvPicPr>
        <p:blipFill>
          <a:blip r:embed="rId2"/>
          <a:stretch>
            <a:fillRect/>
          </a:stretch>
        </p:blipFill>
        <p:spPr>
          <a:xfrm>
            <a:off x="9971809" y="5860716"/>
            <a:ext cx="1686791" cy="936047"/>
          </a:xfrm>
          <a:prstGeom prst="rect">
            <a:avLst/>
          </a:prstGeom>
        </p:spPr>
      </p:pic>
      <p:sp>
        <p:nvSpPr>
          <p:cNvPr id="5" name="Slide Number Placeholder 4">
            <a:extLst>
              <a:ext uri="{FF2B5EF4-FFF2-40B4-BE49-F238E27FC236}">
                <a16:creationId xmlns:a16="http://schemas.microsoft.com/office/drawing/2014/main" id="{3937D2B8-EE20-46B3-92C7-44BFA04C3CA9}"/>
              </a:ext>
            </a:extLst>
          </p:cNvPr>
          <p:cNvSpPr>
            <a:spLocks noGrp="1"/>
          </p:cNvSpPr>
          <p:nvPr>
            <p:ph type="sldNum" sz="quarter" idx="12"/>
          </p:nvPr>
        </p:nvSpPr>
        <p:spPr/>
        <p:txBody>
          <a:bodyPr/>
          <a:lstStyle/>
          <a:p>
            <a:fld id="{D040D994-7348-480F-9119-2828BA61F026}" type="slidenum">
              <a:rPr lang="nl-NL" smtClean="0"/>
              <a:t>3</a:t>
            </a:fld>
            <a:endParaRPr lang="nl-NL"/>
          </a:p>
        </p:txBody>
      </p:sp>
    </p:spTree>
    <p:extLst>
      <p:ext uri="{BB962C8B-B14F-4D97-AF65-F5344CB8AC3E}">
        <p14:creationId xmlns:p14="http://schemas.microsoft.com/office/powerpoint/2010/main" val="129528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1. Introduction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GB" sz="2400" dirty="0">
                <a:effectLst/>
                <a:latin typeface="Calibri" panose="020F0502020204030204" pitchFamily="34" charset="0"/>
                <a:ea typeface="Calibri" panose="020F0502020204030204" pitchFamily="34" charset="0"/>
              </a:rPr>
              <a:t>The </a:t>
            </a:r>
            <a:r>
              <a:rPr lang="en-GB" sz="2400" b="1" dirty="0">
                <a:effectLst/>
                <a:latin typeface="Calibri" panose="020F0502020204030204" pitchFamily="34" charset="0"/>
                <a:ea typeface="Calibri" panose="020F0502020204030204" pitchFamily="34" charset="0"/>
              </a:rPr>
              <a:t>first</a:t>
            </a:r>
            <a:r>
              <a:rPr lang="en-GB" sz="2400" dirty="0">
                <a:effectLst/>
                <a:latin typeface="Calibri" panose="020F0502020204030204" pitchFamily="34" charset="0"/>
                <a:ea typeface="Calibri" panose="020F0502020204030204" pitchFamily="34" charset="0"/>
              </a:rPr>
              <a:t> objective could be pursued by prudently continuing to compete for investment to the extent possible considering the available scope for such under the envisaged Pillar Two approach and on a regionally coordinated basis. </a:t>
            </a:r>
          </a:p>
          <a:p>
            <a:pPr marL="0" indent="0">
              <a:buNone/>
            </a:pPr>
            <a:endParaRPr lang="en-GB"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Meeting the </a:t>
            </a:r>
            <a:r>
              <a:rPr lang="en-GB" sz="2400" b="1" dirty="0">
                <a:effectLst/>
                <a:latin typeface="Calibri" panose="020F0502020204030204" pitchFamily="34" charset="0"/>
                <a:ea typeface="Calibri" panose="020F0502020204030204" pitchFamily="34" charset="0"/>
              </a:rPr>
              <a:t>second</a:t>
            </a:r>
            <a:r>
              <a:rPr lang="en-GB" sz="2400" dirty="0">
                <a:effectLst/>
                <a:latin typeface="Calibri" panose="020F0502020204030204" pitchFamily="34" charset="0"/>
                <a:ea typeface="Calibri" panose="020F0502020204030204" pitchFamily="34" charset="0"/>
              </a:rPr>
              <a:t> objective could occur by furthering the market-based tax base division agenda that has emerged in recent years along with the spread of digital services taxes and in the context of developments towards the construction of the Amount A concept in Pillar One.</a:t>
            </a:r>
          </a:p>
          <a:p>
            <a:endParaRPr lang="en-GB" sz="2400" dirty="0">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Such a policy direction could also be pursued if the envisaged Pillars were to collapse (which may depend on US/EU approval)</a:t>
            </a:r>
            <a:endParaRPr lang="nl-NL" sz="2400" dirty="0"/>
          </a:p>
        </p:txBody>
      </p:sp>
      <p:sp>
        <p:nvSpPr>
          <p:cNvPr id="4" name="Slide Number Placeholder 3">
            <a:extLst>
              <a:ext uri="{FF2B5EF4-FFF2-40B4-BE49-F238E27FC236}">
                <a16:creationId xmlns:a16="http://schemas.microsoft.com/office/drawing/2014/main" id="{535563F9-393A-4200-A351-AF5358A14B0E}"/>
              </a:ext>
            </a:extLst>
          </p:cNvPr>
          <p:cNvSpPr>
            <a:spLocks noGrp="1"/>
          </p:cNvSpPr>
          <p:nvPr>
            <p:ph type="sldNum" sz="quarter" idx="12"/>
          </p:nvPr>
        </p:nvSpPr>
        <p:spPr/>
        <p:txBody>
          <a:bodyPr/>
          <a:lstStyle/>
          <a:p>
            <a:fld id="{D040D994-7348-480F-9119-2828BA61F026}" type="slidenum">
              <a:rPr lang="nl-NL" smtClean="0"/>
              <a:t>4</a:t>
            </a:fld>
            <a:endParaRPr lang="nl-NL"/>
          </a:p>
        </p:txBody>
      </p:sp>
    </p:spTree>
    <p:extLst>
      <p:ext uri="{BB962C8B-B14F-4D97-AF65-F5344CB8AC3E}">
        <p14:creationId xmlns:p14="http://schemas.microsoft.com/office/powerpoint/2010/main" val="199215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2. Company taxation in the developing world; challenges</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200" dirty="0">
                <a:ea typeface="Calibri" panose="020F0502020204030204" pitchFamily="34" charset="0"/>
              </a:rPr>
              <a:t>Ad</a:t>
            </a:r>
            <a:r>
              <a:rPr lang="en-US" sz="2200" dirty="0">
                <a:effectLst/>
                <a:ea typeface="Calibri" panose="020F0502020204030204" pitchFamily="34" charset="0"/>
              </a:rPr>
              <a:t>dressing the issues that arise in these countries in their attempts to effectively raise much needed tax revenue to help finance their nation-building aspirations.</a:t>
            </a:r>
          </a:p>
          <a:p>
            <a:r>
              <a:rPr lang="en-GB" sz="2200" dirty="0">
                <a:effectLst/>
                <a:ea typeface="Calibri" panose="020F0502020204030204" pitchFamily="34" charset="0"/>
              </a:rPr>
              <a:t>Revenue mobilization is key to sustainable development and growth in any country and region. </a:t>
            </a:r>
          </a:p>
          <a:p>
            <a:r>
              <a:rPr lang="en-GB" sz="2200" b="1" dirty="0">
                <a:effectLst/>
                <a:ea typeface="Calibri" panose="020F0502020204030204" pitchFamily="34" charset="0"/>
              </a:rPr>
              <a:t>T</a:t>
            </a:r>
            <a:r>
              <a:rPr lang="en-US" sz="2200" b="1" dirty="0" err="1"/>
              <a:t>ypical</a:t>
            </a:r>
            <a:r>
              <a:rPr lang="en-US" sz="2200" b="1" dirty="0"/>
              <a:t> challenges </a:t>
            </a:r>
            <a:r>
              <a:rPr lang="en-US" sz="2200" dirty="0"/>
              <a:t>that developing countries encounter in this regard involve:</a:t>
            </a:r>
          </a:p>
          <a:p>
            <a:pPr lvl="1"/>
            <a:r>
              <a:rPr lang="en-US" sz="2200" dirty="0"/>
              <a:t>Relatively low tax-to-GDP ratios (</a:t>
            </a:r>
            <a:r>
              <a:rPr lang="en-US" sz="2200" dirty="0" err="1"/>
              <a:t>grosso</a:t>
            </a:r>
            <a:r>
              <a:rPr lang="en-US" sz="2200" dirty="0"/>
              <a:t> modo 10-20%),</a:t>
            </a:r>
          </a:p>
          <a:p>
            <a:pPr lvl="1"/>
            <a:r>
              <a:rPr lang="en-US" sz="2200" dirty="0"/>
              <a:t>Dependencies on aid and (soft) loans (donor dependencies), </a:t>
            </a:r>
          </a:p>
          <a:p>
            <a:pPr lvl="1"/>
            <a:r>
              <a:rPr lang="en-US" sz="2200" dirty="0"/>
              <a:t>Budget deficits,</a:t>
            </a:r>
          </a:p>
          <a:p>
            <a:pPr lvl="1"/>
            <a:r>
              <a:rPr lang="en-US" sz="2200" dirty="0"/>
              <a:t>Limited revenue collection capacities, </a:t>
            </a:r>
          </a:p>
          <a:p>
            <a:pPr lvl="1"/>
            <a:r>
              <a:rPr lang="en-US" sz="2200" dirty="0"/>
              <a:t>Tax gaps (relatively large informal sectors; </a:t>
            </a:r>
            <a:r>
              <a:rPr lang="en-US" sz="2200" dirty="0" err="1"/>
              <a:t>grosso</a:t>
            </a:r>
            <a:r>
              <a:rPr lang="en-US" sz="2200" dirty="0"/>
              <a:t> modo 40%), </a:t>
            </a:r>
          </a:p>
          <a:p>
            <a:pPr lvl="1"/>
            <a:r>
              <a:rPr lang="en-US" sz="2200" dirty="0"/>
              <a:t>A relatively heavy reliance on distortive corporate income taxes,</a:t>
            </a:r>
          </a:p>
          <a:p>
            <a:pPr lvl="1"/>
            <a:r>
              <a:rPr lang="en-US" sz="2200" dirty="0"/>
              <a:t>Narrow revenue bases, and ensuing tax planning and tax competition issues. </a:t>
            </a:r>
            <a:endParaRPr lang="nl-NL" sz="2200" dirty="0"/>
          </a:p>
        </p:txBody>
      </p:sp>
      <p:pic>
        <p:nvPicPr>
          <p:cNvPr id="4" name="Afbeelding 1" descr="vvBw logo web compact.png">
            <a:extLst>
              <a:ext uri="{FF2B5EF4-FFF2-40B4-BE49-F238E27FC236}">
                <a16:creationId xmlns:a16="http://schemas.microsoft.com/office/drawing/2014/main" id="{5727EE70-474C-46FD-9041-DD5C190DB886}"/>
              </a:ext>
            </a:extLst>
          </p:cNvPr>
          <p:cNvPicPr/>
          <p:nvPr/>
        </p:nvPicPr>
        <p:blipFill>
          <a:blip r:embed="rId2"/>
          <a:stretch>
            <a:fillRect/>
          </a:stretch>
        </p:blipFill>
        <p:spPr>
          <a:xfrm>
            <a:off x="9971809" y="5795402"/>
            <a:ext cx="1686791" cy="936047"/>
          </a:xfrm>
          <a:prstGeom prst="rect">
            <a:avLst/>
          </a:prstGeom>
        </p:spPr>
      </p:pic>
      <p:sp>
        <p:nvSpPr>
          <p:cNvPr id="5" name="Slide Number Placeholder 4">
            <a:extLst>
              <a:ext uri="{FF2B5EF4-FFF2-40B4-BE49-F238E27FC236}">
                <a16:creationId xmlns:a16="http://schemas.microsoft.com/office/drawing/2014/main" id="{6C077935-9C13-4559-8D5A-B175B627A5AA}"/>
              </a:ext>
            </a:extLst>
          </p:cNvPr>
          <p:cNvSpPr>
            <a:spLocks noGrp="1"/>
          </p:cNvSpPr>
          <p:nvPr>
            <p:ph type="sldNum" sz="quarter" idx="12"/>
          </p:nvPr>
        </p:nvSpPr>
        <p:spPr/>
        <p:txBody>
          <a:bodyPr/>
          <a:lstStyle/>
          <a:p>
            <a:fld id="{D040D994-7348-480F-9119-2828BA61F026}" type="slidenum">
              <a:rPr lang="nl-NL" smtClean="0"/>
              <a:t>5</a:t>
            </a:fld>
            <a:endParaRPr lang="nl-NL"/>
          </a:p>
        </p:txBody>
      </p:sp>
    </p:spTree>
    <p:extLst>
      <p:ext uri="{BB962C8B-B14F-4D97-AF65-F5344CB8AC3E}">
        <p14:creationId xmlns:p14="http://schemas.microsoft.com/office/powerpoint/2010/main" val="235430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2. Company taxation in the developing world; challenges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a:xfrm>
            <a:off x="838200" y="1589314"/>
            <a:ext cx="10515600" cy="4587649"/>
          </a:xfrm>
        </p:spPr>
        <p:txBody>
          <a:bodyPr>
            <a:noAutofit/>
          </a:bodyPr>
          <a:lstStyle/>
          <a:p>
            <a:endParaRPr lang="en-US" sz="1000" dirty="0"/>
          </a:p>
          <a:p>
            <a:r>
              <a:rPr lang="en-US" sz="2400" dirty="0"/>
              <a:t>Particularly in company taxation:</a:t>
            </a:r>
          </a:p>
          <a:p>
            <a:pPr lvl="1"/>
            <a:r>
              <a:rPr lang="en-US" dirty="0"/>
              <a:t>The objective of </a:t>
            </a:r>
            <a:r>
              <a:rPr lang="en-US" b="1" dirty="0"/>
              <a:t>tax competition responses </a:t>
            </a:r>
            <a:r>
              <a:rPr lang="en-US" dirty="0"/>
              <a:t>appears to be predominantly to compete for investment in routine functions such as production, mining and extraction, manufacturing, and assembly of finalized and semi-finalized products that are often exports. </a:t>
            </a:r>
          </a:p>
          <a:p>
            <a:pPr lvl="1"/>
            <a:r>
              <a:rPr lang="en-US" dirty="0"/>
              <a:t>At the same time, </a:t>
            </a:r>
            <a:r>
              <a:rPr lang="en-US" b="1" dirty="0"/>
              <a:t>demographic developments </a:t>
            </a:r>
            <a:r>
              <a:rPr lang="en-US" dirty="0"/>
              <a:t>and economic growth create even larger market potentials, particularly in the currently digitalizing world and considering the growth in internet use on mobile devices.</a:t>
            </a:r>
          </a:p>
          <a:p>
            <a:pPr lvl="1"/>
            <a:r>
              <a:rPr lang="en-US" dirty="0"/>
              <a:t>This affords a number of </a:t>
            </a:r>
            <a:r>
              <a:rPr lang="en-US" b="1" dirty="0"/>
              <a:t>opportunities for self-empowerment </a:t>
            </a:r>
            <a:r>
              <a:rPr lang="en-US" dirty="0"/>
              <a:t>and also consolidating revenue mobilization potentials</a:t>
            </a:r>
            <a:endParaRPr lang="nl-NL" dirty="0"/>
          </a:p>
        </p:txBody>
      </p:sp>
      <p:pic>
        <p:nvPicPr>
          <p:cNvPr id="4" name="Afbeelding 1" descr="vvBw logo web compact.png">
            <a:extLst>
              <a:ext uri="{FF2B5EF4-FFF2-40B4-BE49-F238E27FC236}">
                <a16:creationId xmlns:a16="http://schemas.microsoft.com/office/drawing/2014/main" id="{5727EE70-474C-46FD-9041-DD5C190DB886}"/>
              </a:ext>
            </a:extLst>
          </p:cNvPr>
          <p:cNvPicPr/>
          <p:nvPr/>
        </p:nvPicPr>
        <p:blipFill>
          <a:blip r:embed="rId2"/>
          <a:stretch>
            <a:fillRect/>
          </a:stretch>
        </p:blipFill>
        <p:spPr>
          <a:xfrm>
            <a:off x="9971809" y="5860716"/>
            <a:ext cx="1686791" cy="936047"/>
          </a:xfrm>
          <a:prstGeom prst="rect">
            <a:avLst/>
          </a:prstGeom>
        </p:spPr>
      </p:pic>
      <p:sp>
        <p:nvSpPr>
          <p:cNvPr id="5" name="Slide Number Placeholder 4">
            <a:extLst>
              <a:ext uri="{FF2B5EF4-FFF2-40B4-BE49-F238E27FC236}">
                <a16:creationId xmlns:a16="http://schemas.microsoft.com/office/drawing/2014/main" id="{67B04494-AB4C-4CA5-90FF-A7EC56CD7C7A}"/>
              </a:ext>
            </a:extLst>
          </p:cNvPr>
          <p:cNvSpPr>
            <a:spLocks noGrp="1"/>
          </p:cNvSpPr>
          <p:nvPr>
            <p:ph type="sldNum" sz="quarter" idx="12"/>
          </p:nvPr>
        </p:nvSpPr>
        <p:spPr/>
        <p:txBody>
          <a:bodyPr/>
          <a:lstStyle/>
          <a:p>
            <a:fld id="{D040D994-7348-480F-9119-2828BA61F026}" type="slidenum">
              <a:rPr lang="nl-NL" smtClean="0"/>
              <a:t>6</a:t>
            </a:fld>
            <a:endParaRPr lang="nl-NL"/>
          </a:p>
        </p:txBody>
      </p:sp>
    </p:spTree>
    <p:extLst>
      <p:ext uri="{BB962C8B-B14F-4D97-AF65-F5344CB8AC3E}">
        <p14:creationId xmlns:p14="http://schemas.microsoft.com/office/powerpoint/2010/main" val="18909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2. Company taxation in the developing world; challenges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endParaRPr lang="en-US" dirty="0"/>
          </a:p>
          <a:p>
            <a:r>
              <a:rPr lang="en-US" dirty="0"/>
              <a:t>Like any country, including those in the developed world, are impacted by ensued </a:t>
            </a:r>
            <a:r>
              <a:rPr lang="en-US" b="1" dirty="0"/>
              <a:t>capacity issues</a:t>
            </a:r>
            <a:r>
              <a:rPr lang="en-US" dirty="0"/>
              <a:t>. </a:t>
            </a:r>
          </a:p>
          <a:p>
            <a:pPr marL="0" indent="0">
              <a:buNone/>
            </a:pPr>
            <a:endParaRPr lang="en-US" dirty="0"/>
          </a:p>
          <a:p>
            <a:r>
              <a:rPr lang="en-US" dirty="0"/>
              <a:t>This is applicable already on top of the </a:t>
            </a:r>
            <a:r>
              <a:rPr lang="en-US" b="1" dirty="0"/>
              <a:t>distortive properties </a:t>
            </a:r>
            <a:r>
              <a:rPr lang="en-US" dirty="0"/>
              <a:t>embedded in company tax systems involving financing decisions (debt equity bias) and investment location decisions (supply side tax base division). </a:t>
            </a:r>
          </a:p>
        </p:txBody>
      </p:sp>
      <p:sp>
        <p:nvSpPr>
          <p:cNvPr id="4" name="Slide Number Placeholder 3">
            <a:extLst>
              <a:ext uri="{FF2B5EF4-FFF2-40B4-BE49-F238E27FC236}">
                <a16:creationId xmlns:a16="http://schemas.microsoft.com/office/drawing/2014/main" id="{58299F5C-5E08-47BF-9D98-4779DE8714F3}"/>
              </a:ext>
            </a:extLst>
          </p:cNvPr>
          <p:cNvSpPr>
            <a:spLocks noGrp="1"/>
          </p:cNvSpPr>
          <p:nvPr>
            <p:ph type="sldNum" sz="quarter" idx="12"/>
          </p:nvPr>
        </p:nvSpPr>
        <p:spPr/>
        <p:txBody>
          <a:bodyPr/>
          <a:lstStyle/>
          <a:p>
            <a:fld id="{D040D994-7348-480F-9119-2828BA61F026}" type="slidenum">
              <a:rPr lang="nl-NL" smtClean="0"/>
              <a:t>7</a:t>
            </a:fld>
            <a:endParaRPr lang="nl-NL"/>
          </a:p>
        </p:txBody>
      </p:sp>
    </p:spTree>
    <p:extLst>
      <p:ext uri="{BB962C8B-B14F-4D97-AF65-F5344CB8AC3E}">
        <p14:creationId xmlns:p14="http://schemas.microsoft.com/office/powerpoint/2010/main" val="292252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a:xfrm>
            <a:off x="838200" y="1600200"/>
            <a:ext cx="10515600" cy="4576763"/>
          </a:xfrm>
        </p:spPr>
        <p:txBody>
          <a:bodyPr>
            <a:noAutofit/>
          </a:bodyPr>
          <a:lstStyle/>
          <a:p>
            <a:r>
              <a:rPr lang="en-US" sz="2200" dirty="0"/>
              <a:t>E.g., Low-Income Countries may not be able to realize particular areas of interest in the </a:t>
            </a:r>
            <a:r>
              <a:rPr lang="en-US" sz="2200" b="1" dirty="0"/>
              <a:t>BEPS agenda</a:t>
            </a:r>
            <a:r>
              <a:rPr lang="en-US" sz="2200" dirty="0"/>
              <a:t>. </a:t>
            </a:r>
          </a:p>
          <a:p>
            <a:pPr lvl="1"/>
            <a:r>
              <a:rPr lang="en-US" sz="2200" dirty="0"/>
              <a:t>Due to a number of issues, which range from limited technical expertise on BEPS related issues, lack of a common agenda, and low participation in the inclusive framework. </a:t>
            </a:r>
          </a:p>
          <a:p>
            <a:pPr lvl="1"/>
            <a:r>
              <a:rPr lang="en-US" sz="2200" dirty="0"/>
              <a:t>Twenty-five (25) out of one hundred and thirty-seven (137) IF BEPS Countries are African States.</a:t>
            </a:r>
          </a:p>
          <a:p>
            <a:pPr lvl="1"/>
            <a:r>
              <a:rPr lang="en-US" sz="2200" dirty="0"/>
              <a:t>Limited resources i.e. tax administration staff dealing with BEPS and also other important “domestic” tax issues. </a:t>
            </a:r>
          </a:p>
          <a:p>
            <a:pPr marL="457200" lvl="1" indent="0">
              <a:buNone/>
            </a:pPr>
            <a:endParaRPr lang="en-US" sz="2200" i="1" dirty="0"/>
          </a:p>
          <a:p>
            <a:pPr marL="457200" lvl="1" indent="0" algn="ctr">
              <a:buNone/>
            </a:pPr>
            <a:r>
              <a:rPr lang="en-US" sz="2200" b="1" i="1" dirty="0"/>
              <a:t>The BEPS agenda, may therefore fail to deliver a framework that is orientated to Lower Income Tax Countries issues. E.g. Pillar 2: Attention to the role of tax incentives, % minimum tax rate instead of attention to implementation (of complex) model rules.</a:t>
            </a:r>
          </a:p>
        </p:txBody>
      </p:sp>
      <p:pic>
        <p:nvPicPr>
          <p:cNvPr id="4" name="Afbeelding 1" descr="vvBw logo web compact.png">
            <a:extLst>
              <a:ext uri="{FF2B5EF4-FFF2-40B4-BE49-F238E27FC236}">
                <a16:creationId xmlns:a16="http://schemas.microsoft.com/office/drawing/2014/main" id="{5E7463BD-B8FD-40DA-8E0D-0D26274CCDA9}"/>
              </a:ext>
            </a:extLst>
          </p:cNvPr>
          <p:cNvPicPr/>
          <p:nvPr/>
        </p:nvPicPr>
        <p:blipFill>
          <a:blip r:embed="rId2"/>
          <a:stretch>
            <a:fillRect/>
          </a:stretch>
        </p:blipFill>
        <p:spPr>
          <a:xfrm>
            <a:off x="9971809" y="5904264"/>
            <a:ext cx="1686791" cy="936047"/>
          </a:xfrm>
          <a:prstGeom prst="rect">
            <a:avLst/>
          </a:prstGeom>
        </p:spPr>
      </p:pic>
      <p:sp>
        <p:nvSpPr>
          <p:cNvPr id="5" name="Slide Number Placeholder 4">
            <a:extLst>
              <a:ext uri="{FF2B5EF4-FFF2-40B4-BE49-F238E27FC236}">
                <a16:creationId xmlns:a16="http://schemas.microsoft.com/office/drawing/2014/main" id="{A114F5F0-DBAA-4CC0-A0C1-647BB2909DE1}"/>
              </a:ext>
            </a:extLst>
          </p:cNvPr>
          <p:cNvSpPr>
            <a:spLocks noGrp="1"/>
          </p:cNvSpPr>
          <p:nvPr>
            <p:ph type="sldNum" sz="quarter" idx="12"/>
          </p:nvPr>
        </p:nvSpPr>
        <p:spPr/>
        <p:txBody>
          <a:bodyPr/>
          <a:lstStyle/>
          <a:p>
            <a:fld id="{D040D994-7348-480F-9119-2828BA61F026}" type="slidenum">
              <a:rPr lang="nl-NL" smtClean="0"/>
              <a:t>8</a:t>
            </a:fld>
            <a:endParaRPr lang="nl-NL" dirty="0"/>
          </a:p>
        </p:txBody>
      </p:sp>
    </p:spTree>
    <p:extLst>
      <p:ext uri="{BB962C8B-B14F-4D97-AF65-F5344CB8AC3E}">
        <p14:creationId xmlns:p14="http://schemas.microsoft.com/office/powerpoint/2010/main" val="74861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7236-71B9-4BA4-9809-1F1295EED73E}"/>
              </a:ext>
            </a:extLst>
          </p:cNvPr>
          <p:cNvSpPr>
            <a:spLocks noGrp="1"/>
          </p:cNvSpPr>
          <p:nvPr>
            <p:ph type="title"/>
          </p:nvPr>
        </p:nvSpPr>
        <p:spPr/>
        <p:txBody>
          <a:bodyPr/>
          <a:lstStyle/>
          <a:p>
            <a:r>
              <a:rPr lang="en-US" dirty="0"/>
              <a:t>3. BEPS Projects; what’s in it for low-income countries? (cont’d)</a:t>
            </a:r>
            <a:endParaRPr lang="nl-NL" dirty="0"/>
          </a:p>
        </p:txBody>
      </p:sp>
      <p:sp>
        <p:nvSpPr>
          <p:cNvPr id="3" name="Content Placeholder 2">
            <a:extLst>
              <a:ext uri="{FF2B5EF4-FFF2-40B4-BE49-F238E27FC236}">
                <a16:creationId xmlns:a16="http://schemas.microsoft.com/office/drawing/2014/main" id="{5BD66787-241A-495F-81A6-DB44A2C4308A}"/>
              </a:ext>
            </a:extLst>
          </p:cNvPr>
          <p:cNvSpPr>
            <a:spLocks noGrp="1"/>
          </p:cNvSpPr>
          <p:nvPr>
            <p:ph idx="1"/>
          </p:nvPr>
        </p:nvSpPr>
        <p:spPr/>
        <p:txBody>
          <a:bodyPr>
            <a:noAutofit/>
          </a:bodyPr>
          <a:lstStyle/>
          <a:p>
            <a:r>
              <a:rPr lang="en-US" sz="2400" dirty="0"/>
              <a:t>What did the </a:t>
            </a:r>
            <a:r>
              <a:rPr lang="en-US" sz="2400" b="1" dirty="0"/>
              <a:t>2015 BEPS 1.0 </a:t>
            </a:r>
            <a:r>
              <a:rPr lang="en-US" sz="2400" dirty="0"/>
              <a:t>initiative bring to the developing world?</a:t>
            </a:r>
          </a:p>
          <a:p>
            <a:pPr lvl="1"/>
            <a:r>
              <a:rPr lang="en-US" dirty="0"/>
              <a:t>We have seen the OECD-managed technical assistance under the Tax Inspectors Without Borders capacity building initiative.</a:t>
            </a:r>
          </a:p>
          <a:p>
            <a:pPr lvl="1"/>
            <a:r>
              <a:rPr lang="en-US" b="1" dirty="0"/>
              <a:t>Discussions </a:t>
            </a:r>
            <a:r>
              <a:rPr lang="en-US" dirty="0"/>
              <a:t>in literature </a:t>
            </a:r>
            <a:r>
              <a:rPr lang="en-US" b="1" dirty="0"/>
              <a:t>on the project’s merits for the developing world</a:t>
            </a:r>
            <a:r>
              <a:rPr lang="en-US" dirty="0"/>
              <a:t>, among others, for instance, in view of the BEPS’ Inclusive Framework that has been set up to legitimize and secure a global implementation of the BEPS 2015 outcomes rather than establishing a globally endorsed company tax policy.</a:t>
            </a:r>
          </a:p>
          <a:p>
            <a:pPr lvl="2"/>
            <a:r>
              <a:rPr lang="en-US" sz="2400" dirty="0"/>
              <a:t>…‘capturing the over-arching issue’ that “...international </a:t>
            </a:r>
            <a:r>
              <a:rPr lang="en-US" sz="2400" dirty="0" err="1"/>
              <a:t>organisations</a:t>
            </a:r>
            <a:r>
              <a:rPr lang="en-US" sz="2400" dirty="0"/>
              <a:t> and tax scholars have concerns regarding whether all BEPS Actions are relevant for developing countries, legitimacy deficits, and on the feasibility of implementing BEPS Actions in developing countries”’</a:t>
            </a:r>
          </a:p>
        </p:txBody>
      </p:sp>
      <p:pic>
        <p:nvPicPr>
          <p:cNvPr id="4" name="Afbeelding 1" descr="vvBw logo web compact.png">
            <a:extLst>
              <a:ext uri="{FF2B5EF4-FFF2-40B4-BE49-F238E27FC236}">
                <a16:creationId xmlns:a16="http://schemas.microsoft.com/office/drawing/2014/main" id="{5989F0D2-BDD2-4893-B92E-38D6E4FECC94}"/>
              </a:ext>
            </a:extLst>
          </p:cNvPr>
          <p:cNvPicPr/>
          <p:nvPr/>
        </p:nvPicPr>
        <p:blipFill>
          <a:blip r:embed="rId2"/>
          <a:stretch>
            <a:fillRect/>
          </a:stretch>
        </p:blipFill>
        <p:spPr>
          <a:xfrm>
            <a:off x="9971809" y="5751864"/>
            <a:ext cx="1686791" cy="936047"/>
          </a:xfrm>
          <a:prstGeom prst="rect">
            <a:avLst/>
          </a:prstGeom>
        </p:spPr>
      </p:pic>
      <p:sp>
        <p:nvSpPr>
          <p:cNvPr id="5" name="Slide Number Placeholder 4">
            <a:extLst>
              <a:ext uri="{FF2B5EF4-FFF2-40B4-BE49-F238E27FC236}">
                <a16:creationId xmlns:a16="http://schemas.microsoft.com/office/drawing/2014/main" id="{2A5CDA63-7654-45CD-8653-0FA0F9EE7AE1}"/>
              </a:ext>
            </a:extLst>
          </p:cNvPr>
          <p:cNvSpPr>
            <a:spLocks noGrp="1"/>
          </p:cNvSpPr>
          <p:nvPr>
            <p:ph type="sldNum" sz="quarter" idx="12"/>
          </p:nvPr>
        </p:nvSpPr>
        <p:spPr/>
        <p:txBody>
          <a:bodyPr/>
          <a:lstStyle/>
          <a:p>
            <a:fld id="{D040D994-7348-480F-9119-2828BA61F026}" type="slidenum">
              <a:rPr lang="nl-NL" smtClean="0"/>
              <a:t>9</a:t>
            </a:fld>
            <a:endParaRPr lang="nl-NL"/>
          </a:p>
        </p:txBody>
      </p:sp>
    </p:spTree>
    <p:extLst>
      <p:ext uri="{BB962C8B-B14F-4D97-AF65-F5344CB8AC3E}">
        <p14:creationId xmlns:p14="http://schemas.microsoft.com/office/powerpoint/2010/main" val="2987704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6F6DA7A1A09B449AEACE16EB8E7BE0" ma:contentTypeVersion="13" ma:contentTypeDescription="Create a new document." ma:contentTypeScope="" ma:versionID="3833aa3d480918651d5487c20a265f3c">
  <xsd:schema xmlns:xsd="http://www.w3.org/2001/XMLSchema" xmlns:xs="http://www.w3.org/2001/XMLSchema" xmlns:p="http://schemas.microsoft.com/office/2006/metadata/properties" xmlns:ns3="0efd2338-7c87-4ab3-9970-0543e66582a0" xmlns:ns4="3e0d3f52-f270-4366-abdc-bb795b1a2489" targetNamespace="http://schemas.microsoft.com/office/2006/metadata/properties" ma:root="true" ma:fieldsID="afb532841d1899882ff807c54a5ac9eb" ns3:_="" ns4:_="">
    <xsd:import namespace="0efd2338-7c87-4ab3-9970-0543e66582a0"/>
    <xsd:import namespace="3e0d3f52-f270-4366-abdc-bb795b1a248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fd2338-7c87-4ab3-9970-0543e6658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0d3f52-f270-4366-abdc-bb795b1a248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D3F71D-3C77-47EE-AEBE-D3341ADD0A48}">
  <ds:schemaRefs>
    <ds:schemaRef ds:uri="http://schemas.microsoft.com/sharepoint/v3/contenttype/forms"/>
  </ds:schemaRefs>
</ds:datastoreItem>
</file>

<file path=customXml/itemProps2.xml><?xml version="1.0" encoding="utf-8"?>
<ds:datastoreItem xmlns:ds="http://schemas.openxmlformats.org/officeDocument/2006/customXml" ds:itemID="{AED33AF8-E024-4799-8A93-3FF460929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fd2338-7c87-4ab3-9970-0543e66582a0"/>
    <ds:schemaRef ds:uri="3e0d3f52-f270-4366-abdc-bb795b1a2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0DFD75-7276-4884-8C25-D56E7DB5533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e0d3f52-f270-4366-abdc-bb795b1a2489"/>
    <ds:schemaRef ds:uri="0efd2338-7c87-4ab3-9970-0543e66582a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9879</TotalTime>
  <Words>3732</Words>
  <Application>Microsoft Office PowerPoint</Application>
  <PresentationFormat>Widescreen</PresentationFormat>
  <Paragraphs>179</Paragraphs>
  <Slides>25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vt:lpstr>
      <vt:lpstr>Today’s topic:</vt:lpstr>
      <vt:lpstr>1. Introduction</vt:lpstr>
      <vt:lpstr>1. Introduction (cont’d)</vt:lpstr>
      <vt:lpstr>2. Company taxation in the developing world; challenges</vt:lpstr>
      <vt:lpstr>2. Company taxation in the developing world; challenges (cont’d)</vt:lpstr>
      <vt:lpstr>2. Company taxation in the developing world; challenges (cont’d)</vt:lpstr>
      <vt:lpstr>3. BEPS Projects; what’s in it for low-income countries?</vt:lpstr>
      <vt:lpstr>3. BEPS Projects; what’s in it for low-income countries? (cont’d)</vt:lpstr>
      <vt:lpstr>3. BEPS Projects; what’s in it for low-income countries? (cont’d)</vt:lpstr>
      <vt:lpstr>3. BEPS Projects; what’s in it for low-income countries? (cont’d)</vt:lpstr>
      <vt:lpstr>3. BEPS Projects; what’s in it for low-income countries? (cont’d)</vt:lpstr>
      <vt:lpstr>3. BEPS Projects; what’s in it for low-income countries? (cont’d)</vt:lpstr>
      <vt:lpstr>4. Which way to go?</vt:lpstr>
      <vt:lpstr>4. Which way to go? (cont’d)</vt:lpstr>
      <vt:lpstr>4. Which way to go? (cont’d)</vt:lpstr>
      <vt:lpstr>4. Which way to go? (cont’d)</vt:lpstr>
      <vt:lpstr>4. Which way to go? (cont’d)</vt:lpstr>
      <vt:lpstr>4. Which way to go? (cont’d)</vt:lpstr>
      <vt:lpstr>4. Which way to go? (cont’d)</vt:lpstr>
      <vt:lpstr>4. Which way to go? (cont’d)</vt:lpstr>
      <vt:lpstr>4. Which way to go? (cont’d)</vt:lpstr>
      <vt:lpstr>4. Which way to go? (cont’d)</vt:lpstr>
      <vt:lpstr>5. Closing comments</vt:lpstr>
      <vt:lpstr>5. Closing comments</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van der Hoeven, Carina (NL - Rotterdam)</dc:creator>
  <cp:lastModifiedBy>Carina van der Hoeven</cp:lastModifiedBy>
  <cp:revision>60</cp:revision>
  <cp:lastPrinted>2022-03-15T18:13:15Z</cp:lastPrinted>
  <dcterms:created xsi:type="dcterms:W3CDTF">2015-03-13T10:19:41Z</dcterms:created>
  <dcterms:modified xsi:type="dcterms:W3CDTF">2022-03-18T14:05:26Z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0x0101003C6F6DA7A1A09B449AEACE16EB8E7BE0</vt:lpwstr>
  </property>
</Properties>
</file>